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62" r:id="rId17"/>
    <p:sldId id="263" r:id="rId18"/>
    <p:sldId id="264" r:id="rId19"/>
  </p:sldIdLst>
  <p:sldSz cx="13004800" cy="9753600"/>
  <p:notesSz cx="13004800" cy="9753600"/>
  <p:embeddedFontLst>
    <p:embeddedFont>
      <p:font typeface="Arial Narrow" panose="020B0606020202030204" pitchFamily="34" charset="0"/>
      <p:regular r:id="rId21"/>
      <p:bold r:id="rId22"/>
      <p:italic r:id="rId23"/>
      <p:boldItalic r:id="rId24"/>
    </p:embeddedFont>
    <p:embeddedFont>
      <p:font typeface="Carlito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9" roundtripDataSignature="AMtx7mgniRtOdY/HntYVMhkr1W7mvaPC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5" autoAdjust="0"/>
    <p:restoredTop sz="94291" autoAdjust="0"/>
  </p:normalViewPr>
  <p:slideViewPr>
    <p:cSldViewPr snapToGrid="0">
      <p:cViewPr>
        <p:scale>
          <a:sx n="50" d="100"/>
          <a:sy n="50" d="100"/>
        </p:scale>
        <p:origin x="696" y="-3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563562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7366000" y="0"/>
            <a:ext cx="563562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306888" y="1219200"/>
            <a:ext cx="4391025" cy="329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264650"/>
            <a:ext cx="563562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7366000" y="9264650"/>
            <a:ext cx="563562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/>
              <a:t>‹nº›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 txBox="1">
            <a:spLocks noGrp="1"/>
          </p:cNvSpPr>
          <p:nvPr>
            <p:ph type="body" idx="1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1008eb935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100" cy="3292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1008eb9359_0_0:notes"/>
          <p:cNvSpPr txBox="1">
            <a:spLocks noGrp="1"/>
          </p:cNvSpPr>
          <p:nvPr>
            <p:ph type="body" idx="1"/>
          </p:nvPr>
        </p:nvSpPr>
        <p:spPr>
          <a:xfrm>
            <a:off x="1300163" y="4694238"/>
            <a:ext cx="10404600" cy="38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31008eb9359_0_0:notes"/>
          <p:cNvSpPr txBox="1">
            <a:spLocks noGrp="1"/>
          </p:cNvSpPr>
          <p:nvPr>
            <p:ph type="sldNum" idx="12"/>
          </p:nvPr>
        </p:nvSpPr>
        <p:spPr>
          <a:xfrm>
            <a:off x="7366000" y="9264650"/>
            <a:ext cx="5635500" cy="489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d51e3635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d51e36359b_0_0:notes"/>
          <p:cNvSpPr txBox="1">
            <a:spLocks noGrp="1"/>
          </p:cNvSpPr>
          <p:nvPr>
            <p:ph type="body" idx="1"/>
          </p:nvPr>
        </p:nvSpPr>
        <p:spPr>
          <a:xfrm>
            <a:off x="1300163" y="4694238"/>
            <a:ext cx="10404600" cy="38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2d51e36359b_0_0:notes"/>
          <p:cNvSpPr txBox="1">
            <a:spLocks noGrp="1"/>
          </p:cNvSpPr>
          <p:nvPr>
            <p:ph type="sldNum" idx="12"/>
          </p:nvPr>
        </p:nvSpPr>
        <p:spPr>
          <a:xfrm>
            <a:off x="7366000" y="9264650"/>
            <a:ext cx="5635500" cy="4890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8:notes"/>
          <p:cNvSpPr txBox="1">
            <a:spLocks noGrp="1"/>
          </p:cNvSpPr>
          <p:nvPr>
            <p:ph type="body" idx="1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1300163" y="4694238"/>
            <a:ext cx="10404475" cy="384016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06888" y="1219200"/>
            <a:ext cx="4391025" cy="32924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1"/>
          <p:cNvSpPr txBox="1">
            <a:spLocks noGrp="1"/>
          </p:cNvSpPr>
          <p:nvPr>
            <p:ph type="title"/>
          </p:nvPr>
        </p:nvSpPr>
        <p:spPr>
          <a:xfrm>
            <a:off x="595638" y="644175"/>
            <a:ext cx="659638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body" idx="1"/>
          </p:nvPr>
        </p:nvSpPr>
        <p:spPr>
          <a:xfrm>
            <a:off x="771384" y="1855262"/>
            <a:ext cx="10985500" cy="597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1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1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>
            <a:spLocks noGrp="1"/>
          </p:cNvSpPr>
          <p:nvPr>
            <p:ph type="ctrTitle"/>
          </p:nvPr>
        </p:nvSpPr>
        <p:spPr>
          <a:xfrm>
            <a:off x="975360" y="3023616"/>
            <a:ext cx="11054080" cy="204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subTitle" idx="1"/>
          </p:nvPr>
        </p:nvSpPr>
        <p:spPr>
          <a:xfrm>
            <a:off x="1950720" y="5462016"/>
            <a:ext cx="9103360" cy="24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2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>
            <a:spLocks noGrp="1"/>
          </p:cNvSpPr>
          <p:nvPr>
            <p:ph type="title"/>
          </p:nvPr>
        </p:nvSpPr>
        <p:spPr>
          <a:xfrm>
            <a:off x="595638" y="644175"/>
            <a:ext cx="659638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body" idx="1"/>
          </p:nvPr>
        </p:nvSpPr>
        <p:spPr>
          <a:xfrm>
            <a:off x="650240" y="2243328"/>
            <a:ext cx="5657088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body" idx="2"/>
          </p:nvPr>
        </p:nvSpPr>
        <p:spPr>
          <a:xfrm>
            <a:off x="6697472" y="2243328"/>
            <a:ext cx="5657088" cy="643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3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>
            <a:spLocks noGrp="1"/>
          </p:cNvSpPr>
          <p:nvPr>
            <p:ph type="title"/>
          </p:nvPr>
        </p:nvSpPr>
        <p:spPr>
          <a:xfrm>
            <a:off x="595638" y="644175"/>
            <a:ext cx="659638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1875126" y="8881132"/>
            <a:ext cx="432904" cy="733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2366475" y="9000439"/>
            <a:ext cx="527713" cy="503491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0"/>
          <p:cNvSpPr txBox="1">
            <a:spLocks noGrp="1"/>
          </p:cNvSpPr>
          <p:nvPr>
            <p:ph type="title"/>
          </p:nvPr>
        </p:nvSpPr>
        <p:spPr>
          <a:xfrm>
            <a:off x="595638" y="644175"/>
            <a:ext cx="659638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body" idx="1"/>
          </p:nvPr>
        </p:nvSpPr>
        <p:spPr>
          <a:xfrm>
            <a:off x="771384" y="1855262"/>
            <a:ext cx="10985500" cy="597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600" b="0" i="0" u="none" strike="noStrike" cap="none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ftr" idx="11"/>
          </p:nvPr>
        </p:nvSpPr>
        <p:spPr>
          <a:xfrm>
            <a:off x="4421632" y="9070848"/>
            <a:ext cx="4161536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5" name="Google Shape;15;p10"/>
          <p:cNvSpPr txBox="1">
            <a:spLocks noGrp="1"/>
          </p:cNvSpPr>
          <p:nvPr>
            <p:ph type="dt" idx="10"/>
          </p:nvPr>
        </p:nvSpPr>
        <p:spPr>
          <a:xfrm>
            <a:off x="650240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0"/>
          <p:cNvSpPr txBox="1">
            <a:spLocks noGrp="1"/>
          </p:cNvSpPr>
          <p:nvPr>
            <p:ph type="sldNum" idx="12"/>
          </p:nvPr>
        </p:nvSpPr>
        <p:spPr>
          <a:xfrm>
            <a:off x="9363456" y="9070848"/>
            <a:ext cx="2991104" cy="487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lvl="1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lvl="2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lvl="3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lvl="4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lvl="5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lvl="6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lvl="7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lvl="8" indent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"/>
          <p:cNvSpPr txBox="1">
            <a:spLocks noGrp="1"/>
          </p:cNvSpPr>
          <p:nvPr>
            <p:ph type="title"/>
          </p:nvPr>
        </p:nvSpPr>
        <p:spPr>
          <a:xfrm>
            <a:off x="1996433" y="3983383"/>
            <a:ext cx="90570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b="1" i="0">
                <a:latin typeface="Arial"/>
                <a:ea typeface="Arial"/>
                <a:cs typeface="Arial"/>
                <a:sym typeface="Arial"/>
              </a:rPr>
              <a:t>Dijkstra’s </a:t>
            </a:r>
            <a:r>
              <a:rPr lang="pt-BR" sz="6000" b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pt-BR" sz="6000" b="1" i="0">
                <a:latin typeface="Arial"/>
                <a:ea typeface="Arial"/>
                <a:cs typeface="Arial"/>
                <a:sym typeface="Arial"/>
              </a:rPr>
              <a:t>lgorithm</a:t>
            </a:r>
            <a:endParaRPr sz="6000"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"/>
          <p:cNvSpPr txBox="1"/>
          <p:nvPr/>
        </p:nvSpPr>
        <p:spPr>
          <a:xfrm>
            <a:off x="2334340" y="5197930"/>
            <a:ext cx="8381100" cy="4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635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Alan Diogo da Rocha Oliveira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Ludson Lira de Almeida 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Kelvin William de Brito Santos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Elton Gonçalves Alves</a:t>
            </a:r>
            <a:endParaRPr sz="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Lucas Fernando da Silva Português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4340"/>
              </a:spcBef>
              <a:spcAft>
                <a:spcPts val="0"/>
              </a:spcAft>
              <a:buNone/>
            </a:pPr>
            <a:r>
              <a:rPr lang="pt-BR" sz="2600" b="1">
                <a:latin typeface="Arial"/>
                <a:ea typeface="Arial"/>
                <a:cs typeface="Arial"/>
                <a:sym typeface="Arial"/>
              </a:rPr>
              <a:t>Link do github do projeto:</a:t>
            </a:r>
            <a:endParaRPr sz="2600"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lnSpc>
                <a:spcPct val="100000"/>
              </a:lnSpc>
              <a:spcBef>
                <a:spcPts val="4340"/>
              </a:spcBef>
              <a:spcAft>
                <a:spcPts val="0"/>
              </a:spcAft>
              <a:buNone/>
            </a:pPr>
            <a:r>
              <a:rPr lang="pt-BR" sz="2600" b="1"/>
              <a:t>https://github.com/ludsno/HUFFMAN-2024.1-UFAL</a:t>
            </a:r>
            <a:endParaRPr sz="2600" b="1"/>
          </a:p>
        </p:txBody>
      </p:sp>
      <p:pic>
        <p:nvPicPr>
          <p:cNvPr id="51" name="Google Shape;51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936" y="944425"/>
            <a:ext cx="1981175" cy="188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92166" y="466824"/>
            <a:ext cx="1656071" cy="2805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AE917-4035-3B9C-D455-EF77B7A60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C1557DFA-6BB5-7B1F-D452-B26C36144894}"/>
              </a:ext>
            </a:extLst>
          </p:cNvPr>
          <p:cNvSpPr txBox="1"/>
          <p:nvPr/>
        </p:nvSpPr>
        <p:spPr>
          <a:xfrm>
            <a:off x="-32873" y="1148358"/>
            <a:ext cx="7967662" cy="787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latin typeface="Courier New "/>
              </a:rPr>
              <a:t>void</a:t>
            </a:r>
            <a:r>
              <a:rPr lang="pt-BR" sz="1600" b="1" dirty="0">
                <a:latin typeface="Courier New "/>
              </a:rPr>
              <a:t> DIJKSTRA(</a:t>
            </a:r>
            <a:r>
              <a:rPr lang="pt-BR" sz="1600" b="1" dirty="0" err="1">
                <a:latin typeface="Courier New "/>
              </a:rPr>
              <a:t>Graph</a:t>
            </a:r>
            <a:r>
              <a:rPr lang="pt-BR" sz="1600" b="1" dirty="0">
                <a:latin typeface="Courier New "/>
              </a:rPr>
              <a:t> G,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s,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*</a:t>
            </a:r>
            <a:r>
              <a:rPr lang="pt-BR" sz="1600" b="1" dirty="0" err="1">
                <a:latin typeface="Courier New "/>
              </a:rPr>
              <a:t>pa</a:t>
            </a:r>
            <a:r>
              <a:rPr lang="pt-BR" sz="1600" b="1" dirty="0">
                <a:latin typeface="Courier New "/>
              </a:rPr>
              <a:t>, </a:t>
            </a:r>
            <a:r>
              <a:rPr lang="pt-BR" sz="1600" b="1" dirty="0" err="1">
                <a:latin typeface="Courier New "/>
              </a:rPr>
              <a:t>int</a:t>
            </a:r>
            <a:r>
              <a:rPr lang="pt-BR" sz="1600" b="1" dirty="0">
                <a:latin typeface="Courier New "/>
              </a:rPr>
              <a:t> *dist) {</a:t>
            </a:r>
          </a:p>
          <a:p>
            <a:r>
              <a:rPr lang="pt-BR" sz="1600" b="1" dirty="0"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bool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mature[MAX_VERTICES];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[v] = -1;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mature[v] = false;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dist[v] = INT_MAX;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[s] = s;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dist[s] = 0;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PQinit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(G-&gt;V);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PQinsert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(v, dist);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endParaRPr lang="pt-BR" sz="1600" b="1" dirty="0">
              <a:latin typeface="Courier New "/>
            </a:endParaRPr>
          </a:p>
          <a:p>
            <a:r>
              <a:rPr lang="pt-BR" sz="1600" b="1" dirty="0">
                <a:latin typeface="Courier New "/>
              </a:rPr>
              <a:t>  while (!</a:t>
            </a:r>
            <a:r>
              <a:rPr lang="pt-BR" sz="1600" b="1" dirty="0" err="1">
                <a:latin typeface="Courier New "/>
              </a:rPr>
              <a:t>PQempty</a:t>
            </a:r>
            <a:r>
              <a:rPr lang="pt-BR" sz="1600" b="1" dirty="0">
                <a:latin typeface="Courier New "/>
              </a:rPr>
              <a:t>()) 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y =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PQdelmin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(dist);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//B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== INT_MAX) break;</a:t>
            </a:r>
          </a:p>
          <a:p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860425" algn="l"/>
                <a:tab pos="1143000" algn="l"/>
                <a:tab pos="1431925" algn="l"/>
                <a:tab pos="1774825" algn="l"/>
                <a:tab pos="2743200" algn="l"/>
              </a:tabLst>
            </a:pP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 Atualização de dist[] e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[]   -</a:t>
            </a:r>
            <a:r>
              <a:rPr lang="en-US" altLang="pt-BR" sz="1600" b="1" dirty="0">
                <a:solidFill>
                  <a:srgbClr val="008000"/>
                </a:solidFill>
              </a:rPr>
              <a:t>E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for (link a = G-&gt;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adj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[y]; a != NULL; a = a-&gt;next){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(mature[a-&gt;w]) continue;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+ a-&gt;c &lt; dist[a-&gt;w]) {</a:t>
            </a:r>
            <a:r>
              <a:rPr lang="en-US" altLang="pt-BR" sz="1600" dirty="0">
                <a:solidFill>
                  <a:srgbClr val="008000"/>
                </a:solidFill>
              </a:rPr>
              <a:t>// 2 + 10 &lt; 3; false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dist[a-&gt;w] = dist[y] + a-&gt;c;  </a:t>
            </a:r>
            <a:r>
              <a:rPr lang="en-US" altLang="pt-BR" sz="1600" dirty="0">
                <a:solidFill>
                  <a:srgbClr val="008000"/>
                </a:solidFill>
              </a:rPr>
              <a:t>// no costs change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PQdec(a-&gt;w, dist);</a:t>
            </a:r>
            <a:r>
              <a:rPr lang="en-US" altLang="pt-BR" sz="1600" dirty="0">
                <a:solidFill>
                  <a:srgbClr val="008000"/>
                </a:solidFill>
              </a:rPr>
              <a:t>.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[a-&gt;w] = y;                 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}</a:t>
            </a:r>
          </a:p>
          <a:p>
            <a:r>
              <a:rPr lang="pt-BR" sz="1600" b="1" dirty="0">
                <a:latin typeface="Courier New "/>
              </a:rPr>
              <a:t>      }</a:t>
            </a:r>
          </a:p>
          <a:p>
            <a:r>
              <a:rPr lang="pt-BR" sz="1600" b="1" dirty="0">
                <a:latin typeface="Courier New "/>
              </a:rPr>
              <a:t>      mature[y] = true;</a:t>
            </a:r>
          </a:p>
          <a:p>
            <a:r>
              <a:rPr lang="pt-BR" sz="1600" b="1" dirty="0">
                <a:latin typeface="Courier New "/>
              </a:rPr>
              <a:t>  }</a:t>
            </a:r>
          </a:p>
          <a:p>
            <a:r>
              <a:rPr lang="pt-BR" sz="1600" b="1" dirty="0">
                <a:latin typeface="Courier New "/>
              </a:rPr>
              <a:t>  PQfree();</a:t>
            </a:r>
          </a:p>
          <a:p>
            <a:r>
              <a:rPr lang="pt-BR" sz="1600" b="1" dirty="0">
                <a:latin typeface="Courier New "/>
              </a:rPr>
              <a:t>}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8FFC454A-FD58-E08E-B186-CD041581D848}"/>
              </a:ext>
            </a:extLst>
          </p:cNvPr>
          <p:cNvGrpSpPr/>
          <p:nvPr/>
        </p:nvGrpSpPr>
        <p:grpSpPr>
          <a:xfrm>
            <a:off x="5991841" y="2468875"/>
            <a:ext cx="6953287" cy="6022484"/>
            <a:chOff x="4038600" y="2027237"/>
            <a:chExt cx="4419600" cy="4054013"/>
          </a:xfrm>
        </p:grpSpPr>
        <p:sp>
          <p:nvSpPr>
            <p:cNvPr id="59" name="Oval 3">
              <a:extLst>
                <a:ext uri="{FF2B5EF4-FFF2-40B4-BE49-F238E27FC236}">
                  <a16:creationId xmlns:a16="http://schemas.microsoft.com/office/drawing/2014/main" id="{15AEE1C4-8340-BB67-31B5-758D834D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438399"/>
              <a:ext cx="457200" cy="457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rgbClr val="00B050"/>
                </a:gs>
              </a:gsLst>
              <a:lin ang="5400000" scaled="1"/>
            </a:gra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FAEA35E5-FF80-D8B0-127B-7C36EFAD3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A44438F8-6CFA-34C6-520D-7C752CFC1F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2" name="AutoShape 6">
              <a:extLst>
                <a:ext uri="{FF2B5EF4-FFF2-40B4-BE49-F238E27FC236}">
                  <a16:creationId xmlns:a16="http://schemas.microsoft.com/office/drawing/2014/main" id="{04934DEB-447B-4FF5-5745-C7B5B2F69376}"/>
                </a:ext>
              </a:extLst>
            </p:cNvPr>
            <p:cNvCxnSpPr>
              <a:cxnSpLocks noChangeShapeType="1"/>
              <a:stCxn id="60" idx="2"/>
              <a:endCxn id="61" idx="6"/>
            </p:cNvCxnSpPr>
            <p:nvPr/>
          </p:nvCxnSpPr>
          <p:spPr bwMode="auto">
            <a:xfrm flipH="1">
              <a:off x="5486400" y="4952997"/>
              <a:ext cx="16002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692467DA-F9AB-4A74-86EC-DB9F6F2A7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38399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8BD3BB34-E048-48F3-BC16-6C46711B0E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3581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  <a:endParaRPr lang="en-US" altLang="pt-BR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9" name="AutoShape 13">
              <a:extLst>
                <a:ext uri="{FF2B5EF4-FFF2-40B4-BE49-F238E27FC236}">
                  <a16:creationId xmlns:a16="http://schemas.microsoft.com/office/drawing/2014/main" id="{FC868BC4-F25C-EA8B-41E3-D40699752C05}"/>
                </a:ext>
              </a:extLst>
            </p:cNvPr>
            <p:cNvCxnSpPr>
              <a:cxnSpLocks noChangeShapeType="1"/>
              <a:stCxn id="60" idx="7"/>
              <a:endCxn id="66" idx="3"/>
            </p:cNvCxnSpPr>
            <p:nvPr/>
          </p:nvCxnSpPr>
          <p:spPr bwMode="auto">
            <a:xfrm flipV="1">
              <a:off x="7477125" y="3971923"/>
              <a:ext cx="5905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Oval 16">
              <a:extLst>
                <a:ext uri="{FF2B5EF4-FFF2-40B4-BE49-F238E27FC236}">
                  <a16:creationId xmlns:a16="http://schemas.microsoft.com/office/drawing/2014/main" id="{7DB1F0E3-2145-69DC-BA54-79EFBE7908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581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3" name="AutoShape 17">
              <a:extLst>
                <a:ext uri="{FF2B5EF4-FFF2-40B4-BE49-F238E27FC236}">
                  <a16:creationId xmlns:a16="http://schemas.microsoft.com/office/drawing/2014/main" id="{D15BFE3A-AB10-512F-CA8E-A8E6E16ED3EE}"/>
                </a:ext>
              </a:extLst>
            </p:cNvPr>
            <p:cNvCxnSpPr>
              <a:cxnSpLocks noChangeShapeType="1"/>
              <a:stCxn id="72" idx="7"/>
              <a:endCxn id="59" idx="3"/>
            </p:cNvCxnSpPr>
            <p:nvPr/>
          </p:nvCxnSpPr>
          <p:spPr bwMode="auto">
            <a:xfrm flipV="1">
              <a:off x="44291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18">
              <a:extLst>
                <a:ext uri="{FF2B5EF4-FFF2-40B4-BE49-F238E27FC236}">
                  <a16:creationId xmlns:a16="http://schemas.microsoft.com/office/drawing/2014/main" id="{0F3185A2-073F-7FA2-9252-3615C287C5C3}"/>
                </a:ext>
              </a:extLst>
            </p:cNvPr>
            <p:cNvCxnSpPr>
              <a:cxnSpLocks noChangeShapeType="1"/>
              <a:stCxn id="61" idx="1"/>
              <a:endCxn id="72" idx="5"/>
            </p:cNvCxnSpPr>
            <p:nvPr/>
          </p:nvCxnSpPr>
          <p:spPr bwMode="auto">
            <a:xfrm flipH="1" flipV="1">
              <a:off x="4429125" y="3971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2F966868-8186-0CAE-FB5B-5D66E11AB9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6" name="AutoShape 20">
              <a:extLst>
                <a:ext uri="{FF2B5EF4-FFF2-40B4-BE49-F238E27FC236}">
                  <a16:creationId xmlns:a16="http://schemas.microsoft.com/office/drawing/2014/main" id="{BC787413-A7D3-DB91-4B50-C642A3BE7B04}"/>
                </a:ext>
              </a:extLst>
            </p:cNvPr>
            <p:cNvCxnSpPr>
              <a:cxnSpLocks noChangeShapeType="1"/>
              <a:stCxn id="65" idx="2"/>
              <a:endCxn id="6" idx="6"/>
            </p:cNvCxnSpPr>
            <p:nvPr/>
          </p:nvCxnSpPr>
          <p:spPr bwMode="auto">
            <a:xfrm flipH="1">
              <a:off x="5481638" y="2666999"/>
              <a:ext cx="1604962" cy="495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21">
              <a:extLst>
                <a:ext uri="{FF2B5EF4-FFF2-40B4-BE49-F238E27FC236}">
                  <a16:creationId xmlns:a16="http://schemas.microsoft.com/office/drawing/2014/main" id="{164D322E-4543-4D3A-FBD9-CB983D58B429}"/>
                </a:ext>
              </a:extLst>
            </p:cNvPr>
            <p:cNvCxnSpPr>
              <a:cxnSpLocks noChangeShapeType="1"/>
              <a:stCxn id="8" idx="1"/>
              <a:endCxn id="6" idx="5"/>
            </p:cNvCxnSpPr>
            <p:nvPr/>
          </p:nvCxnSpPr>
          <p:spPr bwMode="auto">
            <a:xfrm flipH="1" flipV="1">
              <a:off x="5416078" y="2833596"/>
              <a:ext cx="746878" cy="81050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86BB6926-BAEA-390F-D52A-91018A1B2D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080813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Text Box 23">
              <a:extLst>
                <a:ext uri="{FF2B5EF4-FFF2-40B4-BE49-F238E27FC236}">
                  <a16:creationId xmlns:a16="http://schemas.microsoft.com/office/drawing/2014/main" id="{9375B0C0-5F4D-F476-349F-892BF1605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5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Text Box 24">
              <a:extLst>
                <a:ext uri="{FF2B5EF4-FFF2-40B4-BE49-F238E27FC236}">
                  <a16:creationId xmlns:a16="http://schemas.microsoft.com/office/drawing/2014/main" id="{C5742676-156B-BD5E-9977-814B99FFFF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160" y="2371090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Text Box 25">
              <a:extLst>
                <a:ext uri="{FF2B5EF4-FFF2-40B4-BE49-F238E27FC236}">
                  <a16:creationId xmlns:a16="http://schemas.microsoft.com/office/drawing/2014/main" id="{9A45FF21-3E16-ECB5-C693-83363E2AFE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6852" y="2943495"/>
              <a:ext cx="282436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10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D7223D26-2D24-9266-FE13-DF3679A520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3</a:t>
              </a:r>
            </a:p>
          </p:txBody>
        </p:sp>
        <p:sp>
          <p:nvSpPr>
            <p:cNvPr id="83" name="Text Box 27">
              <a:extLst>
                <a:ext uri="{FF2B5EF4-FFF2-40B4-BE49-F238E27FC236}">
                  <a16:creationId xmlns:a16="http://schemas.microsoft.com/office/drawing/2014/main" id="{1094FD7D-8BAE-27CE-EDF7-0687BC6DD0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6</a:t>
              </a:r>
            </a:p>
          </p:txBody>
        </p:sp>
        <p:sp>
          <p:nvSpPr>
            <p:cNvPr id="84" name="Text Box 28">
              <a:extLst>
                <a:ext uri="{FF2B5EF4-FFF2-40B4-BE49-F238E27FC236}">
                  <a16:creationId xmlns:a16="http://schemas.microsoft.com/office/drawing/2014/main" id="{1FB2E7AC-7F99-AC7B-5193-4F86E3D335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11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Text Box 29">
              <a:extLst>
                <a:ext uri="{FF2B5EF4-FFF2-40B4-BE49-F238E27FC236}">
                  <a16:creationId xmlns:a16="http://schemas.microsoft.com/office/drawing/2014/main" id="{650D512D-9644-E151-2E1D-69C6182456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58405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Text Box 30">
              <a:extLst>
                <a:ext uri="{FF2B5EF4-FFF2-40B4-BE49-F238E27FC236}">
                  <a16:creationId xmlns:a16="http://schemas.microsoft.com/office/drawing/2014/main" id="{A0654A31-6F49-063F-5FF4-6B7AA65E76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357045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Text Box 31">
              <a:extLst>
                <a:ext uri="{FF2B5EF4-FFF2-40B4-BE49-F238E27FC236}">
                  <a16:creationId xmlns:a16="http://schemas.microsoft.com/office/drawing/2014/main" id="{2AD609B1-93AC-E95E-2EB4-C4DB4C96E4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8048" y="4135939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8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Text Box 32">
              <a:extLst>
                <a:ext uri="{FF2B5EF4-FFF2-40B4-BE49-F238E27FC236}">
                  <a16:creationId xmlns:a16="http://schemas.microsoft.com/office/drawing/2014/main" id="{9919EA0E-7C61-4C8F-CBAA-8EAD6E891C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8220" y="419920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5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9" name="Text Box 33">
              <a:extLst>
                <a:ext uri="{FF2B5EF4-FFF2-40B4-BE49-F238E27FC236}">
                  <a16:creationId xmlns:a16="http://schemas.microsoft.com/office/drawing/2014/main" id="{02EDF5FB-DD8A-7573-ABD4-7136908F34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833" y="4703558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90" name="Text Box 34">
              <a:extLst>
                <a:ext uri="{FF2B5EF4-FFF2-40B4-BE49-F238E27FC236}">
                  <a16:creationId xmlns:a16="http://schemas.microsoft.com/office/drawing/2014/main" id="{66AAF491-5B2E-2CBF-0ACF-02761D0E97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2027237"/>
              <a:ext cx="216209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0</a:t>
              </a:r>
            </a:p>
          </p:txBody>
        </p:sp>
        <p:sp>
          <p:nvSpPr>
            <p:cNvPr id="98" name="Text Box 47">
              <a:extLst>
                <a:ext uri="{FF2B5EF4-FFF2-40B4-BE49-F238E27FC236}">
                  <a16:creationId xmlns:a16="http://schemas.microsoft.com/office/drawing/2014/main" id="{C3201680-C492-A378-3FC1-BC7326C0B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0088" y="5791200"/>
              <a:ext cx="2640147" cy="29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sz="2200" dirty="0">
                  <a:latin typeface="Calibri" panose="020F0502020204030204" pitchFamily="34" charset="0"/>
                </a:rPr>
                <a:t>            </a:t>
              </a:r>
              <a:r>
                <a:rPr lang="en-US" altLang="pt-BR" sz="2200" dirty="0" err="1">
                  <a:latin typeface="Calibri" panose="020F0502020204030204" pitchFamily="34" charset="0"/>
                </a:rPr>
                <a:t>pqueue</a:t>
              </a:r>
              <a:r>
                <a:rPr lang="en-US" altLang="pt-BR" sz="2200" dirty="0">
                  <a:latin typeface="Calibri" panose="020F0502020204030204" pitchFamily="34" charset="0"/>
                </a:rPr>
                <a:t> = [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C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: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3</a:t>
              </a:r>
              <a:r>
                <a:rPr lang="en-US" altLang="pt-BR" sz="2200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, 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E: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3</a:t>
              </a:r>
              <a:r>
                <a:rPr lang="en-US" altLang="pt-BR" sz="2200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, 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G: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5</a:t>
              </a:r>
              <a:r>
                <a:rPr lang="en-US" altLang="pt-BR" sz="2200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, 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F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: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9</a:t>
              </a:r>
              <a:r>
                <a:rPr lang="en-US" altLang="pt-BR" sz="2200" dirty="0">
                  <a:latin typeface="Calibri" panose="020F0502020204030204" pitchFamily="34" charset="0"/>
                </a:rPr>
                <a:t>]</a:t>
              </a:r>
            </a:p>
          </p:txBody>
        </p:sp>
      </p:grpSp>
      <p:sp>
        <p:nvSpPr>
          <p:cNvPr id="4" name="Line 43">
            <a:extLst>
              <a:ext uri="{FF2B5EF4-FFF2-40B4-BE49-F238E27FC236}">
                <a16:creationId xmlns:a16="http://schemas.microsoft.com/office/drawing/2014/main" id="{AE170DBB-AFB3-E4B4-3AE0-E24EC7CC9F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12114" y="3820613"/>
            <a:ext cx="1093936" cy="1083764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" name="Line 43">
            <a:extLst>
              <a:ext uri="{FF2B5EF4-FFF2-40B4-BE49-F238E27FC236}">
                <a16:creationId xmlns:a16="http://schemas.microsoft.com/office/drawing/2014/main" id="{1D802C3C-FEE0-FD21-29BB-68620B2E8A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2842" y="3545771"/>
            <a:ext cx="2409224" cy="21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F48505F6-0A2E-AF49-E74A-04633849B3EC}"/>
              </a:ext>
            </a:extLst>
          </p:cNvPr>
          <p:cNvSpPr/>
          <p:nvPr/>
        </p:nvSpPr>
        <p:spPr>
          <a:xfrm>
            <a:off x="7557829" y="3087037"/>
            <a:ext cx="704321" cy="67919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2C937F10-EAD5-E734-0695-C657DC486C36}"/>
              </a:ext>
            </a:extLst>
          </p:cNvPr>
          <p:cNvSpPr/>
          <p:nvPr/>
        </p:nvSpPr>
        <p:spPr>
          <a:xfrm>
            <a:off x="9228716" y="4770318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ext Box 38">
            <a:extLst>
              <a:ext uri="{FF2B5EF4-FFF2-40B4-BE49-F238E27FC236}">
                <a16:creationId xmlns:a16="http://schemas.microsoft.com/office/drawing/2014/main" id="{97F30D8F-AC2C-3748-8333-852B5FAFB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045" y="552880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48">
            <a:extLst>
              <a:ext uri="{FF2B5EF4-FFF2-40B4-BE49-F238E27FC236}">
                <a16:creationId xmlns:a16="http://schemas.microsoft.com/office/drawing/2014/main" id="{6ED27521-20B9-579C-4FBB-EF58E840BEA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3626" y="5248804"/>
            <a:ext cx="2445144" cy="2536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20" name="Line 48">
            <a:extLst>
              <a:ext uri="{FF2B5EF4-FFF2-40B4-BE49-F238E27FC236}">
                <a16:creationId xmlns:a16="http://schemas.microsoft.com/office/drawing/2014/main" id="{4F9C23A2-B543-0922-476D-FD951DFD59C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50898" y="5516460"/>
            <a:ext cx="1040590" cy="1104173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1" name="Line 48">
            <a:extLst>
              <a:ext uri="{FF2B5EF4-FFF2-40B4-BE49-F238E27FC236}">
                <a16:creationId xmlns:a16="http://schemas.microsoft.com/office/drawing/2014/main" id="{4EE11841-D2D2-F898-966B-D8801B6CE35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94604" y="5498848"/>
            <a:ext cx="947462" cy="110417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2" name="Line 48">
            <a:extLst>
              <a:ext uri="{FF2B5EF4-FFF2-40B4-BE49-F238E27FC236}">
                <a16:creationId xmlns:a16="http://schemas.microsoft.com/office/drawing/2014/main" id="{4F9369EA-B3DC-2A6E-9658-5E97946BB4C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20452" y="5244508"/>
            <a:ext cx="2139746" cy="6417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96AF4416-393D-7978-201A-99E312ACBB89}"/>
              </a:ext>
            </a:extLst>
          </p:cNvPr>
          <p:cNvSpPr/>
          <p:nvPr/>
        </p:nvSpPr>
        <p:spPr>
          <a:xfrm>
            <a:off x="10787211" y="3071050"/>
            <a:ext cx="719307" cy="686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5" name="AutoShape 17">
            <a:extLst>
              <a:ext uri="{FF2B5EF4-FFF2-40B4-BE49-F238E27FC236}">
                <a16:creationId xmlns:a16="http://schemas.microsoft.com/office/drawing/2014/main" id="{3EE9D74D-FE0D-76A8-8DF1-0E96222895B4}"/>
              </a:ext>
            </a:extLst>
          </p:cNvPr>
          <p:cNvCxnSpPr>
            <a:cxnSpLocks noChangeShapeType="1"/>
            <a:stCxn id="75" idx="2"/>
            <a:endCxn id="72" idx="6"/>
          </p:cNvCxnSpPr>
          <p:nvPr/>
        </p:nvCxnSpPr>
        <p:spPr bwMode="auto">
          <a:xfrm flipH="1">
            <a:off x="6711147" y="5117276"/>
            <a:ext cx="251756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17">
            <a:extLst>
              <a:ext uri="{FF2B5EF4-FFF2-40B4-BE49-F238E27FC236}">
                <a16:creationId xmlns:a16="http://schemas.microsoft.com/office/drawing/2014/main" id="{CBDC5594-BD87-D85A-C7B7-F96F727F06C9}"/>
              </a:ext>
            </a:extLst>
          </p:cNvPr>
          <p:cNvCxnSpPr>
            <a:cxnSpLocks noChangeShapeType="1"/>
            <a:stCxn id="75" idx="3"/>
            <a:endCxn id="61" idx="7"/>
          </p:cNvCxnSpPr>
          <p:nvPr/>
        </p:nvCxnSpPr>
        <p:spPr bwMode="auto">
          <a:xfrm flipH="1">
            <a:off x="8164302" y="5357409"/>
            <a:ext cx="1169754" cy="121772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7">
            <a:extLst>
              <a:ext uri="{FF2B5EF4-FFF2-40B4-BE49-F238E27FC236}">
                <a16:creationId xmlns:a16="http://schemas.microsoft.com/office/drawing/2014/main" id="{CFAA2FBA-C31F-C0DF-6803-1AC20C6EB51D}"/>
              </a:ext>
            </a:extLst>
          </p:cNvPr>
          <p:cNvCxnSpPr>
            <a:cxnSpLocks noChangeShapeType="1"/>
            <a:stCxn id="8" idx="5"/>
            <a:endCxn id="60" idx="1"/>
          </p:cNvCxnSpPr>
          <p:nvPr/>
        </p:nvCxnSpPr>
        <p:spPr bwMode="auto">
          <a:xfrm>
            <a:off x="9842683" y="5356148"/>
            <a:ext cx="1049868" cy="12189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17">
            <a:extLst>
              <a:ext uri="{FF2B5EF4-FFF2-40B4-BE49-F238E27FC236}">
                <a16:creationId xmlns:a16="http://schemas.microsoft.com/office/drawing/2014/main" id="{65A7E094-9664-D180-F0B6-1B8F3B6C0B95}"/>
              </a:ext>
            </a:extLst>
          </p:cNvPr>
          <p:cNvCxnSpPr>
            <a:cxnSpLocks noChangeShapeType="1"/>
            <a:stCxn id="75" idx="6"/>
            <a:endCxn id="66" idx="2"/>
          </p:cNvCxnSpPr>
          <p:nvPr/>
        </p:nvCxnSpPr>
        <p:spPr bwMode="auto">
          <a:xfrm>
            <a:off x="9948022" y="5117276"/>
            <a:ext cx="2277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" name="AutoShape 8">
            <a:extLst>
              <a:ext uri="{FF2B5EF4-FFF2-40B4-BE49-F238E27FC236}">
                <a16:creationId xmlns:a16="http://schemas.microsoft.com/office/drawing/2014/main" id="{D8E8E7A6-831D-8166-D274-CDBF0E9AEA15}"/>
              </a:ext>
            </a:extLst>
          </p:cNvPr>
          <p:cNvCxnSpPr>
            <a:cxnSpLocks noChangeShapeType="1"/>
            <a:stCxn id="24" idx="5"/>
            <a:endCxn id="66" idx="1"/>
          </p:cNvCxnSpPr>
          <p:nvPr/>
        </p:nvCxnSpPr>
        <p:spPr bwMode="auto">
          <a:xfrm>
            <a:off x="11401178" y="3656880"/>
            <a:ext cx="929984" cy="1220262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" name="AutoShape 8">
            <a:extLst>
              <a:ext uri="{FF2B5EF4-FFF2-40B4-BE49-F238E27FC236}">
                <a16:creationId xmlns:a16="http://schemas.microsoft.com/office/drawing/2014/main" id="{877B7612-ED1F-9FB1-38BB-B9DCBD14CDE8}"/>
              </a:ext>
            </a:extLst>
          </p:cNvPr>
          <p:cNvCxnSpPr>
            <a:cxnSpLocks noChangeShapeType="1"/>
            <a:stCxn id="65" idx="3"/>
            <a:endCxn id="75" idx="7"/>
          </p:cNvCxnSpPr>
          <p:nvPr/>
        </p:nvCxnSpPr>
        <p:spPr bwMode="auto">
          <a:xfrm flipH="1">
            <a:off x="9842682" y="3659414"/>
            <a:ext cx="1049869" cy="1217728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 Box 38">
            <a:extLst>
              <a:ext uri="{FF2B5EF4-FFF2-40B4-BE49-F238E27FC236}">
                <a16:creationId xmlns:a16="http://schemas.microsoft.com/office/drawing/2014/main" id="{A2CBB94D-6BD9-FD73-85A1-200AEBF93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8228" y="2610358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5B9E39BD-0BA1-A902-EB58-C2DE915EC1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632" y="4317861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" name="Text Box 38">
            <a:extLst>
              <a:ext uri="{FF2B5EF4-FFF2-40B4-BE49-F238E27FC236}">
                <a16:creationId xmlns:a16="http://schemas.microsoft.com/office/drawing/2014/main" id="{2F8DAA33-E47B-1874-DD8A-7A16B3102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3710" y="490437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0" name="Text Box 38">
            <a:extLst>
              <a:ext uri="{FF2B5EF4-FFF2-40B4-BE49-F238E27FC236}">
                <a16:creationId xmlns:a16="http://schemas.microsoft.com/office/drawing/2014/main" id="{0D9F4748-D26A-77D4-498D-A8AD85F7B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946" y="7227655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9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" name="Text Box 38">
            <a:extLst>
              <a:ext uri="{FF2B5EF4-FFF2-40B4-BE49-F238E27FC236}">
                <a16:creationId xmlns:a16="http://schemas.microsoft.com/office/drawing/2014/main" id="{AF472A19-E094-164E-9381-55D114371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8435" y="7227655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5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4859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7BABA-C19C-11CF-E131-209F4B879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85012CA5-45A6-5D32-29FB-3E07BF1BF607}"/>
              </a:ext>
            </a:extLst>
          </p:cNvPr>
          <p:cNvSpPr txBox="1"/>
          <p:nvPr/>
        </p:nvSpPr>
        <p:spPr>
          <a:xfrm>
            <a:off x="-32873" y="1148358"/>
            <a:ext cx="7967662" cy="787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latin typeface="Courier New "/>
              </a:rPr>
              <a:t>void</a:t>
            </a:r>
            <a:r>
              <a:rPr lang="pt-BR" sz="1600" b="1" dirty="0">
                <a:latin typeface="Courier New "/>
              </a:rPr>
              <a:t> DIJKSTRA(</a:t>
            </a:r>
            <a:r>
              <a:rPr lang="pt-BR" sz="1600" b="1" dirty="0" err="1">
                <a:latin typeface="Courier New "/>
              </a:rPr>
              <a:t>Graph</a:t>
            </a:r>
            <a:r>
              <a:rPr lang="pt-BR" sz="1600" b="1" dirty="0">
                <a:latin typeface="Courier New "/>
              </a:rPr>
              <a:t> G,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s,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*</a:t>
            </a:r>
            <a:r>
              <a:rPr lang="pt-BR" sz="1600" b="1" dirty="0" err="1">
                <a:latin typeface="Courier New "/>
              </a:rPr>
              <a:t>pa</a:t>
            </a:r>
            <a:r>
              <a:rPr lang="pt-BR" sz="1600" b="1" dirty="0">
                <a:latin typeface="Courier New "/>
              </a:rPr>
              <a:t>, </a:t>
            </a:r>
            <a:r>
              <a:rPr lang="pt-BR" sz="1600" b="1" dirty="0" err="1">
                <a:latin typeface="Courier New "/>
              </a:rPr>
              <a:t>int</a:t>
            </a:r>
            <a:r>
              <a:rPr lang="pt-BR" sz="1600" b="1" dirty="0">
                <a:latin typeface="Courier New "/>
              </a:rPr>
              <a:t> *dist) {</a:t>
            </a:r>
          </a:p>
          <a:p>
            <a:r>
              <a:rPr lang="pt-BR" sz="1600" b="1" dirty="0"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bool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mature[MAX_VERTICES];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[v] = -1;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mature[v] = false;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dist[v] = INT_MAX;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[s] = s;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dist[s] = 0;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PQinit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(G-&gt;V);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PQinsert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(v, dist);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endParaRPr lang="pt-BR" sz="1600" b="1" dirty="0">
              <a:latin typeface="Courier New "/>
            </a:endParaRPr>
          </a:p>
          <a:p>
            <a:r>
              <a:rPr lang="pt-BR" sz="1600" b="1" dirty="0">
                <a:latin typeface="Courier New "/>
              </a:rPr>
              <a:t>  while (!</a:t>
            </a:r>
            <a:r>
              <a:rPr lang="pt-BR" sz="1600" b="1" dirty="0" err="1">
                <a:latin typeface="Courier New "/>
              </a:rPr>
              <a:t>PQempty</a:t>
            </a:r>
            <a:r>
              <a:rPr lang="pt-BR" sz="1600" b="1" dirty="0">
                <a:latin typeface="Courier New "/>
              </a:rPr>
              <a:t>()) 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y =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PQdelmin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(dist);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//C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== INT_MAX) break;</a:t>
            </a:r>
          </a:p>
          <a:p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860425" algn="l"/>
                <a:tab pos="1143000" algn="l"/>
                <a:tab pos="1431925" algn="l"/>
                <a:tab pos="1774825" algn="l"/>
                <a:tab pos="2743200" algn="l"/>
              </a:tabLst>
            </a:pP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 Atualização de dist[] e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[]   -</a:t>
            </a:r>
            <a:r>
              <a:rPr lang="en-US" altLang="pt-BR" sz="1600" b="1" dirty="0">
                <a:solidFill>
                  <a:srgbClr val="008000"/>
                </a:solidFill>
              </a:rPr>
              <a:t> F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for (link a = G-&gt;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adj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[y]; a != NULL; a = a-&gt;next){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(mature[a-&gt;w]) continue;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+ a-&gt;c &lt; dist[a-&gt;w]) {</a:t>
            </a:r>
            <a:r>
              <a:rPr lang="en-US" altLang="pt-BR" sz="1600" dirty="0">
                <a:solidFill>
                  <a:srgbClr val="008000"/>
                </a:solidFill>
              </a:rPr>
              <a:t>// 3 + 5 &lt; 9; True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dist[a-&gt;w] = dist[y] + a-&gt;c;  </a:t>
            </a:r>
            <a:r>
              <a:rPr lang="en-US" altLang="pt-BR" sz="1600" dirty="0">
                <a:solidFill>
                  <a:srgbClr val="008000"/>
                </a:solidFill>
              </a:rPr>
              <a:t> // F’s cost = 8</a:t>
            </a:r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PQdec(a-&gt;w, dist);            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[a-&gt;w] = y;                 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}</a:t>
            </a:r>
          </a:p>
          <a:p>
            <a:r>
              <a:rPr lang="pt-BR" sz="1600" b="1" dirty="0">
                <a:latin typeface="Courier New "/>
              </a:rPr>
              <a:t>      }</a:t>
            </a:r>
          </a:p>
          <a:p>
            <a:r>
              <a:rPr lang="pt-BR" sz="1600" b="1" dirty="0">
                <a:latin typeface="Courier New "/>
              </a:rPr>
              <a:t>      mature[y] = true;</a:t>
            </a:r>
          </a:p>
          <a:p>
            <a:r>
              <a:rPr lang="pt-BR" sz="1600" b="1" dirty="0">
                <a:latin typeface="Courier New "/>
              </a:rPr>
              <a:t>  }</a:t>
            </a:r>
          </a:p>
          <a:p>
            <a:r>
              <a:rPr lang="pt-BR" sz="1600" b="1" dirty="0">
                <a:latin typeface="Courier New "/>
              </a:rPr>
              <a:t>  PQfree();</a:t>
            </a:r>
          </a:p>
          <a:p>
            <a:r>
              <a:rPr lang="pt-BR" sz="1600" b="1" dirty="0">
                <a:latin typeface="Courier New "/>
              </a:rPr>
              <a:t>}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F4909D0-6A62-4BD6-C97A-7DCE9C5C29D9}"/>
              </a:ext>
            </a:extLst>
          </p:cNvPr>
          <p:cNvGrpSpPr/>
          <p:nvPr/>
        </p:nvGrpSpPr>
        <p:grpSpPr>
          <a:xfrm>
            <a:off x="5991841" y="2468875"/>
            <a:ext cx="6953287" cy="6022484"/>
            <a:chOff x="4038600" y="2027237"/>
            <a:chExt cx="4419600" cy="4054013"/>
          </a:xfrm>
        </p:grpSpPr>
        <p:sp>
          <p:nvSpPr>
            <p:cNvPr id="59" name="Oval 3">
              <a:extLst>
                <a:ext uri="{FF2B5EF4-FFF2-40B4-BE49-F238E27FC236}">
                  <a16:creationId xmlns:a16="http://schemas.microsoft.com/office/drawing/2014/main" id="{78C430D2-5EC0-C995-094B-DC78DD2BC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438399"/>
              <a:ext cx="457200" cy="457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rgbClr val="00B050"/>
                </a:gs>
              </a:gsLst>
              <a:lin ang="5400000" scaled="1"/>
            </a:gra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B6B13977-014C-026A-EF33-75627A477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A4BE295F-BDD7-0A4E-2874-627219AEF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2" name="AutoShape 6">
              <a:extLst>
                <a:ext uri="{FF2B5EF4-FFF2-40B4-BE49-F238E27FC236}">
                  <a16:creationId xmlns:a16="http://schemas.microsoft.com/office/drawing/2014/main" id="{9DEB8A9B-E51F-951B-9BA6-7E3596689C11}"/>
                </a:ext>
              </a:extLst>
            </p:cNvPr>
            <p:cNvCxnSpPr>
              <a:cxnSpLocks noChangeShapeType="1"/>
              <a:stCxn id="60" idx="2"/>
              <a:endCxn id="61" idx="6"/>
            </p:cNvCxnSpPr>
            <p:nvPr/>
          </p:nvCxnSpPr>
          <p:spPr bwMode="auto">
            <a:xfrm flipH="1">
              <a:off x="5486400" y="4952997"/>
              <a:ext cx="16002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9757820C-C1F8-183A-6BB5-09DF48C601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38399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55755ADC-58EF-F7D0-477C-18E990C616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3581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  <a:endParaRPr lang="en-US" altLang="pt-BR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9" name="AutoShape 13">
              <a:extLst>
                <a:ext uri="{FF2B5EF4-FFF2-40B4-BE49-F238E27FC236}">
                  <a16:creationId xmlns:a16="http://schemas.microsoft.com/office/drawing/2014/main" id="{899182CD-812D-CA98-9654-321E2CC32079}"/>
                </a:ext>
              </a:extLst>
            </p:cNvPr>
            <p:cNvCxnSpPr>
              <a:cxnSpLocks noChangeShapeType="1"/>
              <a:stCxn id="60" idx="7"/>
              <a:endCxn id="66" idx="3"/>
            </p:cNvCxnSpPr>
            <p:nvPr/>
          </p:nvCxnSpPr>
          <p:spPr bwMode="auto">
            <a:xfrm flipV="1">
              <a:off x="7477125" y="3971923"/>
              <a:ext cx="5905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Oval 16">
              <a:extLst>
                <a:ext uri="{FF2B5EF4-FFF2-40B4-BE49-F238E27FC236}">
                  <a16:creationId xmlns:a16="http://schemas.microsoft.com/office/drawing/2014/main" id="{63E7B156-E57C-B8A7-D56E-A0F7A3284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3" name="AutoShape 17">
              <a:extLst>
                <a:ext uri="{FF2B5EF4-FFF2-40B4-BE49-F238E27FC236}">
                  <a16:creationId xmlns:a16="http://schemas.microsoft.com/office/drawing/2014/main" id="{318A4EDC-7A3A-1D48-4E78-75FD6BA9EA77}"/>
                </a:ext>
              </a:extLst>
            </p:cNvPr>
            <p:cNvCxnSpPr>
              <a:cxnSpLocks noChangeShapeType="1"/>
              <a:stCxn id="72" idx="7"/>
              <a:endCxn id="59" idx="3"/>
            </p:cNvCxnSpPr>
            <p:nvPr/>
          </p:nvCxnSpPr>
          <p:spPr bwMode="auto">
            <a:xfrm flipV="1">
              <a:off x="44291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18">
              <a:extLst>
                <a:ext uri="{FF2B5EF4-FFF2-40B4-BE49-F238E27FC236}">
                  <a16:creationId xmlns:a16="http://schemas.microsoft.com/office/drawing/2014/main" id="{1104AD46-C615-E5B8-7E06-F7C85B6F69ED}"/>
                </a:ext>
              </a:extLst>
            </p:cNvPr>
            <p:cNvCxnSpPr>
              <a:cxnSpLocks noChangeShapeType="1"/>
              <a:stCxn id="61" idx="1"/>
              <a:endCxn id="72" idx="5"/>
            </p:cNvCxnSpPr>
            <p:nvPr/>
          </p:nvCxnSpPr>
          <p:spPr bwMode="auto">
            <a:xfrm flipH="1" flipV="1">
              <a:off x="4429125" y="3971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E20E998B-BC3D-10F5-D742-CC6099734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6" name="AutoShape 20">
              <a:extLst>
                <a:ext uri="{FF2B5EF4-FFF2-40B4-BE49-F238E27FC236}">
                  <a16:creationId xmlns:a16="http://schemas.microsoft.com/office/drawing/2014/main" id="{92FE9952-169F-DFF1-AC52-4523718604EB}"/>
                </a:ext>
              </a:extLst>
            </p:cNvPr>
            <p:cNvCxnSpPr>
              <a:cxnSpLocks noChangeShapeType="1"/>
              <a:stCxn id="65" idx="2"/>
              <a:endCxn id="6" idx="6"/>
            </p:cNvCxnSpPr>
            <p:nvPr/>
          </p:nvCxnSpPr>
          <p:spPr bwMode="auto">
            <a:xfrm flipH="1">
              <a:off x="5481638" y="2666999"/>
              <a:ext cx="1604962" cy="495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21">
              <a:extLst>
                <a:ext uri="{FF2B5EF4-FFF2-40B4-BE49-F238E27FC236}">
                  <a16:creationId xmlns:a16="http://schemas.microsoft.com/office/drawing/2014/main" id="{03605DE0-53D5-C639-21A4-BB571D02C6A6}"/>
                </a:ext>
              </a:extLst>
            </p:cNvPr>
            <p:cNvCxnSpPr>
              <a:cxnSpLocks noChangeShapeType="1"/>
              <a:stCxn id="8" idx="1"/>
              <a:endCxn id="6" idx="5"/>
            </p:cNvCxnSpPr>
            <p:nvPr/>
          </p:nvCxnSpPr>
          <p:spPr bwMode="auto">
            <a:xfrm flipH="1" flipV="1">
              <a:off x="5416078" y="2833596"/>
              <a:ext cx="746878" cy="81050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175BA1B2-744E-4DA2-ED04-BEAA13DD5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080813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Text Box 23">
              <a:extLst>
                <a:ext uri="{FF2B5EF4-FFF2-40B4-BE49-F238E27FC236}">
                  <a16:creationId xmlns:a16="http://schemas.microsoft.com/office/drawing/2014/main" id="{D7A02C59-3E57-B3B6-6A40-072A2E9A32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5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Text Box 24">
              <a:extLst>
                <a:ext uri="{FF2B5EF4-FFF2-40B4-BE49-F238E27FC236}">
                  <a16:creationId xmlns:a16="http://schemas.microsoft.com/office/drawing/2014/main" id="{5B47959C-E301-B90E-97B9-5E82DF0050B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160" y="2371090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Text Box 25">
              <a:extLst>
                <a:ext uri="{FF2B5EF4-FFF2-40B4-BE49-F238E27FC236}">
                  <a16:creationId xmlns:a16="http://schemas.microsoft.com/office/drawing/2014/main" id="{9FBB2101-C1BC-C2D4-9052-76D750B5D2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6852" y="2943495"/>
              <a:ext cx="282436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10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14412D1E-012F-D243-F6ED-049C728A77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3</a:t>
              </a:r>
            </a:p>
          </p:txBody>
        </p:sp>
        <p:sp>
          <p:nvSpPr>
            <p:cNvPr id="83" name="Text Box 27">
              <a:extLst>
                <a:ext uri="{FF2B5EF4-FFF2-40B4-BE49-F238E27FC236}">
                  <a16:creationId xmlns:a16="http://schemas.microsoft.com/office/drawing/2014/main" id="{FB0AAFFA-CEEF-1C52-04A9-1082C3935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6</a:t>
              </a:r>
            </a:p>
          </p:txBody>
        </p:sp>
        <p:sp>
          <p:nvSpPr>
            <p:cNvPr id="84" name="Text Box 28">
              <a:extLst>
                <a:ext uri="{FF2B5EF4-FFF2-40B4-BE49-F238E27FC236}">
                  <a16:creationId xmlns:a16="http://schemas.microsoft.com/office/drawing/2014/main" id="{556221A5-055D-A338-4E52-E7EA950C86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11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Text Box 29">
              <a:extLst>
                <a:ext uri="{FF2B5EF4-FFF2-40B4-BE49-F238E27FC236}">
                  <a16:creationId xmlns:a16="http://schemas.microsoft.com/office/drawing/2014/main" id="{B42B2B74-0EF8-B349-CD62-36C5366677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58405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Text Box 30">
              <a:extLst>
                <a:ext uri="{FF2B5EF4-FFF2-40B4-BE49-F238E27FC236}">
                  <a16:creationId xmlns:a16="http://schemas.microsoft.com/office/drawing/2014/main" id="{23B7E093-90BD-6751-1C88-E7125328A8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357045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Text Box 31">
              <a:extLst>
                <a:ext uri="{FF2B5EF4-FFF2-40B4-BE49-F238E27FC236}">
                  <a16:creationId xmlns:a16="http://schemas.microsoft.com/office/drawing/2014/main" id="{FE53CC10-290C-5C11-21EC-6FF40C0F10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8048" y="4135939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8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Text Box 32">
              <a:extLst>
                <a:ext uri="{FF2B5EF4-FFF2-40B4-BE49-F238E27FC236}">
                  <a16:creationId xmlns:a16="http://schemas.microsoft.com/office/drawing/2014/main" id="{EDEDD0DC-555A-4815-52AE-485C32CAC6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7272" y="416440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5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9" name="Text Box 33">
              <a:extLst>
                <a:ext uri="{FF2B5EF4-FFF2-40B4-BE49-F238E27FC236}">
                  <a16:creationId xmlns:a16="http://schemas.microsoft.com/office/drawing/2014/main" id="{506C3989-C556-8110-DE05-7B0DCE17B8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833" y="4703558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90" name="Text Box 34">
              <a:extLst>
                <a:ext uri="{FF2B5EF4-FFF2-40B4-BE49-F238E27FC236}">
                  <a16:creationId xmlns:a16="http://schemas.microsoft.com/office/drawing/2014/main" id="{37068F6E-58B5-F56D-BFAE-AC207979A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2027237"/>
              <a:ext cx="216209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0</a:t>
              </a:r>
            </a:p>
          </p:txBody>
        </p:sp>
        <p:sp>
          <p:nvSpPr>
            <p:cNvPr id="98" name="Text Box 47">
              <a:extLst>
                <a:ext uri="{FF2B5EF4-FFF2-40B4-BE49-F238E27FC236}">
                  <a16:creationId xmlns:a16="http://schemas.microsoft.com/office/drawing/2014/main" id="{748CDFC7-8FFB-D445-1351-CA9F41A516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0088" y="5791200"/>
              <a:ext cx="2726753" cy="29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sz="2200" dirty="0">
                  <a:latin typeface="Calibri" panose="020F0502020204030204" pitchFamily="34" charset="0"/>
                </a:rPr>
                <a:t>                      </a:t>
              </a:r>
              <a:r>
                <a:rPr lang="en-US" altLang="pt-BR" sz="2200" dirty="0" err="1">
                  <a:latin typeface="Calibri" panose="020F0502020204030204" pitchFamily="34" charset="0"/>
                </a:rPr>
                <a:t>pqueue</a:t>
              </a:r>
              <a:r>
                <a:rPr lang="en-US" altLang="pt-BR" sz="2200" dirty="0">
                  <a:latin typeface="Calibri" panose="020F0502020204030204" pitchFamily="34" charset="0"/>
                </a:rPr>
                <a:t> = [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E: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3</a:t>
              </a:r>
              <a:r>
                <a:rPr lang="en-US" altLang="pt-BR" sz="2200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, 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G: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5</a:t>
              </a:r>
              <a:r>
                <a:rPr lang="en-US" altLang="pt-BR" sz="2200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, </a:t>
              </a:r>
              <a:r>
                <a:rPr lang="en-US" altLang="pt-BR" sz="22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F</a:t>
              </a:r>
              <a:r>
                <a:rPr lang="en-US" altLang="pt-BR" sz="22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</a:rPr>
                <a:t>:</a:t>
              </a:r>
              <a:r>
                <a:rPr lang="en-US" altLang="pt-BR" sz="2200" b="1" dirty="0">
                  <a:solidFill>
                    <a:schemeClr val="accent5">
                      <a:lumMod val="50000"/>
                    </a:schemeClr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8</a:t>
              </a:r>
              <a:r>
                <a:rPr lang="en-US" altLang="pt-BR" sz="2200" dirty="0">
                  <a:latin typeface="Calibri" panose="020F0502020204030204" pitchFamily="34" charset="0"/>
                </a:rPr>
                <a:t>]</a:t>
              </a:r>
            </a:p>
          </p:txBody>
        </p:sp>
      </p:grpSp>
      <p:sp>
        <p:nvSpPr>
          <p:cNvPr id="4" name="Line 43">
            <a:extLst>
              <a:ext uri="{FF2B5EF4-FFF2-40B4-BE49-F238E27FC236}">
                <a16:creationId xmlns:a16="http://schemas.microsoft.com/office/drawing/2014/main" id="{49C3C5D3-6868-C14B-9BC2-5B7D27AB8C0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12114" y="3820613"/>
            <a:ext cx="1093936" cy="1083764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" name="Line 43">
            <a:extLst>
              <a:ext uri="{FF2B5EF4-FFF2-40B4-BE49-F238E27FC236}">
                <a16:creationId xmlns:a16="http://schemas.microsoft.com/office/drawing/2014/main" id="{4F0FB277-5AA9-314B-A0D7-DA8F1CB0A75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2842" y="3545771"/>
            <a:ext cx="2409224" cy="21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D42799A-2575-E1FD-D97D-0925AF96E578}"/>
              </a:ext>
            </a:extLst>
          </p:cNvPr>
          <p:cNvSpPr/>
          <p:nvPr/>
        </p:nvSpPr>
        <p:spPr>
          <a:xfrm>
            <a:off x="7557829" y="3087037"/>
            <a:ext cx="704321" cy="67919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705625A-15B8-A7CB-63CE-BBE3917B04A0}"/>
              </a:ext>
            </a:extLst>
          </p:cNvPr>
          <p:cNvSpPr/>
          <p:nvPr/>
        </p:nvSpPr>
        <p:spPr>
          <a:xfrm>
            <a:off x="9228716" y="4770318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ext Box 38">
            <a:extLst>
              <a:ext uri="{FF2B5EF4-FFF2-40B4-BE49-F238E27FC236}">
                <a16:creationId xmlns:a16="http://schemas.microsoft.com/office/drawing/2014/main" id="{1094E425-A166-34EB-3690-FAF43FBF15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045" y="552880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48">
            <a:extLst>
              <a:ext uri="{FF2B5EF4-FFF2-40B4-BE49-F238E27FC236}">
                <a16:creationId xmlns:a16="http://schemas.microsoft.com/office/drawing/2014/main" id="{3BDDF10E-7204-8DAB-72B8-52819B31EB3D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3626" y="5248804"/>
            <a:ext cx="2445144" cy="2536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21" name="Line 48">
            <a:extLst>
              <a:ext uri="{FF2B5EF4-FFF2-40B4-BE49-F238E27FC236}">
                <a16:creationId xmlns:a16="http://schemas.microsoft.com/office/drawing/2014/main" id="{D6C021DD-8390-F83D-0FB0-8B0A88FC61A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94604" y="5498848"/>
            <a:ext cx="947462" cy="110417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2" name="Line 48">
            <a:extLst>
              <a:ext uri="{FF2B5EF4-FFF2-40B4-BE49-F238E27FC236}">
                <a16:creationId xmlns:a16="http://schemas.microsoft.com/office/drawing/2014/main" id="{7AF86005-CD79-FB66-718D-2A832E905DB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20452" y="5244508"/>
            <a:ext cx="2139746" cy="6417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5774546-8217-38FF-8A83-2030EF6C05D3}"/>
              </a:ext>
            </a:extLst>
          </p:cNvPr>
          <p:cNvSpPr/>
          <p:nvPr/>
        </p:nvSpPr>
        <p:spPr>
          <a:xfrm>
            <a:off x="5998773" y="4789654"/>
            <a:ext cx="719307" cy="686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5" name="AutoShape 17">
            <a:extLst>
              <a:ext uri="{FF2B5EF4-FFF2-40B4-BE49-F238E27FC236}">
                <a16:creationId xmlns:a16="http://schemas.microsoft.com/office/drawing/2014/main" id="{BF2A5D17-7505-12F2-BD8F-B152BD5998A1}"/>
              </a:ext>
            </a:extLst>
          </p:cNvPr>
          <p:cNvCxnSpPr>
            <a:cxnSpLocks noChangeShapeType="1"/>
            <a:stCxn id="75" idx="2"/>
            <a:endCxn id="72" idx="6"/>
          </p:cNvCxnSpPr>
          <p:nvPr/>
        </p:nvCxnSpPr>
        <p:spPr bwMode="auto">
          <a:xfrm flipH="1">
            <a:off x="6711147" y="5117276"/>
            <a:ext cx="251756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17">
            <a:extLst>
              <a:ext uri="{FF2B5EF4-FFF2-40B4-BE49-F238E27FC236}">
                <a16:creationId xmlns:a16="http://schemas.microsoft.com/office/drawing/2014/main" id="{5B07D52A-436E-D69A-5198-3E7C09E230A7}"/>
              </a:ext>
            </a:extLst>
          </p:cNvPr>
          <p:cNvCxnSpPr>
            <a:cxnSpLocks noChangeShapeType="1"/>
            <a:stCxn id="75" idx="3"/>
            <a:endCxn id="61" idx="7"/>
          </p:cNvCxnSpPr>
          <p:nvPr/>
        </p:nvCxnSpPr>
        <p:spPr bwMode="auto">
          <a:xfrm flipH="1">
            <a:off x="8164302" y="5357409"/>
            <a:ext cx="1169754" cy="121772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7">
            <a:extLst>
              <a:ext uri="{FF2B5EF4-FFF2-40B4-BE49-F238E27FC236}">
                <a16:creationId xmlns:a16="http://schemas.microsoft.com/office/drawing/2014/main" id="{EAEB7A40-8DFF-6AFB-687F-F695C7C45CFB}"/>
              </a:ext>
            </a:extLst>
          </p:cNvPr>
          <p:cNvCxnSpPr>
            <a:cxnSpLocks noChangeShapeType="1"/>
            <a:stCxn id="8" idx="5"/>
            <a:endCxn id="60" idx="1"/>
          </p:cNvCxnSpPr>
          <p:nvPr/>
        </p:nvCxnSpPr>
        <p:spPr bwMode="auto">
          <a:xfrm>
            <a:off x="9842683" y="5356148"/>
            <a:ext cx="1049868" cy="12189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17">
            <a:extLst>
              <a:ext uri="{FF2B5EF4-FFF2-40B4-BE49-F238E27FC236}">
                <a16:creationId xmlns:a16="http://schemas.microsoft.com/office/drawing/2014/main" id="{5A0A7B3F-809F-66E8-EA38-57F131359D61}"/>
              </a:ext>
            </a:extLst>
          </p:cNvPr>
          <p:cNvCxnSpPr>
            <a:cxnSpLocks noChangeShapeType="1"/>
            <a:stCxn id="75" idx="6"/>
            <a:endCxn id="66" idx="2"/>
          </p:cNvCxnSpPr>
          <p:nvPr/>
        </p:nvCxnSpPr>
        <p:spPr bwMode="auto">
          <a:xfrm>
            <a:off x="9948022" y="5117276"/>
            <a:ext cx="2277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 Box 38">
            <a:extLst>
              <a:ext uri="{FF2B5EF4-FFF2-40B4-BE49-F238E27FC236}">
                <a16:creationId xmlns:a16="http://schemas.microsoft.com/office/drawing/2014/main" id="{E2A328DE-BF0D-1FAC-C177-66267F880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8228" y="2610358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638C5A94-CF09-D835-A11D-35C5257E6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632" y="4317861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" name="Text Box 38">
            <a:extLst>
              <a:ext uri="{FF2B5EF4-FFF2-40B4-BE49-F238E27FC236}">
                <a16:creationId xmlns:a16="http://schemas.microsoft.com/office/drawing/2014/main" id="{61983A96-8A6F-47D7-2B5B-24B79451FA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3710" y="490437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" name="Text Box 38">
            <a:extLst>
              <a:ext uri="{FF2B5EF4-FFF2-40B4-BE49-F238E27FC236}">
                <a16:creationId xmlns:a16="http://schemas.microsoft.com/office/drawing/2014/main" id="{1F72022F-90C6-174E-FF79-5F058B0F1F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8435" y="7227655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5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5A1019B-CD3F-7492-9C0E-6A619C3D2827}"/>
              </a:ext>
            </a:extLst>
          </p:cNvPr>
          <p:cNvSpPr/>
          <p:nvPr/>
        </p:nvSpPr>
        <p:spPr>
          <a:xfrm>
            <a:off x="10791488" y="3079894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AutoShape 17">
            <a:extLst>
              <a:ext uri="{FF2B5EF4-FFF2-40B4-BE49-F238E27FC236}">
                <a16:creationId xmlns:a16="http://schemas.microsoft.com/office/drawing/2014/main" id="{871CD092-8730-F97E-D4AC-1F73DEAA7A0A}"/>
              </a:ext>
            </a:extLst>
          </p:cNvPr>
          <p:cNvCxnSpPr>
            <a:cxnSpLocks noChangeShapeType="1"/>
            <a:stCxn id="7" idx="5"/>
            <a:endCxn id="66" idx="1"/>
          </p:cNvCxnSpPr>
          <p:nvPr/>
        </p:nvCxnSpPr>
        <p:spPr bwMode="auto">
          <a:xfrm>
            <a:off x="11405455" y="3665724"/>
            <a:ext cx="925707" cy="121141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7">
            <a:extLst>
              <a:ext uri="{FF2B5EF4-FFF2-40B4-BE49-F238E27FC236}">
                <a16:creationId xmlns:a16="http://schemas.microsoft.com/office/drawing/2014/main" id="{606362B1-255F-6E9E-B8CD-BD14A1D5D532}"/>
              </a:ext>
            </a:extLst>
          </p:cNvPr>
          <p:cNvCxnSpPr>
            <a:cxnSpLocks noChangeShapeType="1"/>
            <a:stCxn id="65" idx="3"/>
            <a:endCxn id="75" idx="7"/>
          </p:cNvCxnSpPr>
          <p:nvPr/>
        </p:nvCxnSpPr>
        <p:spPr bwMode="auto">
          <a:xfrm flipH="1">
            <a:off x="9842682" y="3659414"/>
            <a:ext cx="1049869" cy="121772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Line 48">
            <a:extLst>
              <a:ext uri="{FF2B5EF4-FFF2-40B4-BE49-F238E27FC236}">
                <a16:creationId xmlns:a16="http://schemas.microsoft.com/office/drawing/2014/main" id="{3EC57211-F9C1-1EC6-E21B-35C45D1222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3156" y="5343435"/>
            <a:ext cx="947462" cy="1104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18" name="Text Box 38">
            <a:extLst>
              <a:ext uri="{FF2B5EF4-FFF2-40B4-BE49-F238E27FC236}">
                <a16:creationId xmlns:a16="http://schemas.microsoft.com/office/drawing/2014/main" id="{446E0FB3-F316-8839-B0B7-E9C68AF198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946" y="7215970"/>
            <a:ext cx="301686" cy="369332"/>
          </a:xfrm>
          <a:prstGeom prst="rect">
            <a:avLst/>
          </a:prstGeom>
          <a:solidFill>
            <a:srgbClr val="FFFFCC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8</a:t>
            </a:r>
            <a:endParaRPr lang="en-US" altLang="pt-BR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67828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38759-E2AA-81A2-855A-C38D4C797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05E09761-AA42-61A0-FCAF-76F27657AD30}"/>
              </a:ext>
            </a:extLst>
          </p:cNvPr>
          <p:cNvSpPr txBox="1"/>
          <p:nvPr/>
        </p:nvSpPr>
        <p:spPr>
          <a:xfrm>
            <a:off x="-32873" y="1148358"/>
            <a:ext cx="7967662" cy="787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latin typeface="Courier New "/>
              </a:rPr>
              <a:t>void</a:t>
            </a:r>
            <a:r>
              <a:rPr lang="pt-BR" sz="1600" b="1" dirty="0">
                <a:latin typeface="Courier New "/>
              </a:rPr>
              <a:t> DIJKSTRA(</a:t>
            </a:r>
            <a:r>
              <a:rPr lang="pt-BR" sz="1600" b="1" dirty="0" err="1">
                <a:latin typeface="Courier New "/>
              </a:rPr>
              <a:t>Graph</a:t>
            </a:r>
            <a:r>
              <a:rPr lang="pt-BR" sz="1600" b="1" dirty="0">
                <a:latin typeface="Courier New "/>
              </a:rPr>
              <a:t> G,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s,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*</a:t>
            </a:r>
            <a:r>
              <a:rPr lang="pt-BR" sz="1600" b="1" dirty="0" err="1">
                <a:latin typeface="Courier New "/>
              </a:rPr>
              <a:t>pa</a:t>
            </a:r>
            <a:r>
              <a:rPr lang="pt-BR" sz="1600" b="1" dirty="0">
                <a:latin typeface="Courier New "/>
              </a:rPr>
              <a:t>, </a:t>
            </a:r>
            <a:r>
              <a:rPr lang="pt-BR" sz="1600" b="1" dirty="0" err="1">
                <a:latin typeface="Courier New "/>
              </a:rPr>
              <a:t>int</a:t>
            </a:r>
            <a:r>
              <a:rPr lang="pt-BR" sz="1600" b="1" dirty="0">
                <a:latin typeface="Courier New "/>
              </a:rPr>
              <a:t> *dist) {</a:t>
            </a:r>
          </a:p>
          <a:p>
            <a:r>
              <a:rPr lang="pt-BR" sz="1600" b="1" dirty="0"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bool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mature[MAX_VERTICES];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[v] = -1;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mature[v] = false;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dist[v] = INT_MAX;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[s] = s;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dist[s] = 0;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PQinit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(G-&gt;V);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PQinsert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(v, dist);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endParaRPr lang="pt-BR" sz="1600" b="1" dirty="0">
              <a:latin typeface="Courier New "/>
            </a:endParaRPr>
          </a:p>
          <a:p>
            <a:r>
              <a:rPr lang="pt-BR" sz="1600" b="1" dirty="0">
                <a:latin typeface="Courier New "/>
              </a:rPr>
              <a:t>  while (!</a:t>
            </a:r>
            <a:r>
              <a:rPr lang="pt-BR" sz="1600" b="1" dirty="0" err="1">
                <a:latin typeface="Courier New "/>
              </a:rPr>
              <a:t>PQempty</a:t>
            </a:r>
            <a:r>
              <a:rPr lang="pt-BR" sz="1600" b="1" dirty="0">
                <a:latin typeface="Courier New "/>
              </a:rPr>
              <a:t>()) 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y =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PQdelmin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(dist);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//E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== INT_MAX) break;</a:t>
            </a:r>
          </a:p>
          <a:p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860425" algn="l"/>
                <a:tab pos="1143000" algn="l"/>
                <a:tab pos="1431925" algn="l"/>
                <a:tab pos="1774825" algn="l"/>
                <a:tab pos="2743200" algn="l"/>
              </a:tabLst>
            </a:pP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 Atualização de dist[] e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[]   -</a:t>
            </a:r>
            <a:r>
              <a:rPr lang="en-US" altLang="pt-BR" sz="1600" b="1" dirty="0">
                <a:solidFill>
                  <a:srgbClr val="008000"/>
                </a:solidFill>
              </a:rPr>
              <a:t> G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for (link a = G-&gt;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adj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[y]; a != NULL; a = a-&gt;next){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(mature[a-&gt;w]) continue;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+ a-&gt;c &lt; dist[a-&gt;w]) {</a:t>
            </a:r>
            <a:r>
              <a:rPr lang="en-US" altLang="pt-BR" sz="1600" dirty="0">
                <a:solidFill>
                  <a:srgbClr val="008000"/>
                </a:solidFill>
              </a:rPr>
              <a:t>// 3 + 6 &lt; 5; False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dist[a-&gt;w] = dist[y] + a-&gt;c;  </a:t>
            </a:r>
            <a:r>
              <a:rPr lang="en-US" altLang="pt-BR" sz="1600" dirty="0">
                <a:solidFill>
                  <a:srgbClr val="008000"/>
                </a:solidFill>
              </a:rPr>
              <a:t> // no costs change</a:t>
            </a:r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PQdec(a-&gt;w, dist);            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[a-&gt;w] = y;                 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}</a:t>
            </a:r>
          </a:p>
          <a:p>
            <a:r>
              <a:rPr lang="pt-BR" sz="1600" b="1" dirty="0">
                <a:latin typeface="Courier New "/>
              </a:rPr>
              <a:t>      }</a:t>
            </a:r>
          </a:p>
          <a:p>
            <a:r>
              <a:rPr lang="pt-BR" sz="1600" b="1" dirty="0">
                <a:latin typeface="Courier New "/>
              </a:rPr>
              <a:t>      mature[y] = true;</a:t>
            </a:r>
          </a:p>
          <a:p>
            <a:r>
              <a:rPr lang="pt-BR" sz="1600" b="1" dirty="0">
                <a:latin typeface="Courier New "/>
              </a:rPr>
              <a:t>  }</a:t>
            </a:r>
          </a:p>
          <a:p>
            <a:r>
              <a:rPr lang="pt-BR" sz="1600" b="1" dirty="0">
                <a:latin typeface="Courier New "/>
              </a:rPr>
              <a:t>  PQfree();</a:t>
            </a:r>
          </a:p>
          <a:p>
            <a:r>
              <a:rPr lang="pt-BR" sz="1600" b="1" dirty="0">
                <a:latin typeface="Courier New "/>
              </a:rPr>
              <a:t>}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1E281E3E-A69F-E5D9-DA80-20F2A289065D}"/>
              </a:ext>
            </a:extLst>
          </p:cNvPr>
          <p:cNvGrpSpPr/>
          <p:nvPr/>
        </p:nvGrpSpPr>
        <p:grpSpPr>
          <a:xfrm>
            <a:off x="5991841" y="2468875"/>
            <a:ext cx="6953287" cy="6022484"/>
            <a:chOff x="4038600" y="2027237"/>
            <a:chExt cx="4419600" cy="4054013"/>
          </a:xfrm>
        </p:grpSpPr>
        <p:sp>
          <p:nvSpPr>
            <p:cNvPr id="59" name="Oval 3">
              <a:extLst>
                <a:ext uri="{FF2B5EF4-FFF2-40B4-BE49-F238E27FC236}">
                  <a16:creationId xmlns:a16="http://schemas.microsoft.com/office/drawing/2014/main" id="{9CB4F8F1-BB68-6A70-27B6-A27739CB51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438399"/>
              <a:ext cx="457200" cy="457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rgbClr val="00B050"/>
                </a:gs>
              </a:gsLst>
              <a:lin ang="5400000" scaled="1"/>
            </a:gra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9727BDD3-B0C8-88A5-F48B-56CF7DD80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C11C7919-FF52-D5A5-493C-40768CDA2B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2" name="AutoShape 6">
              <a:extLst>
                <a:ext uri="{FF2B5EF4-FFF2-40B4-BE49-F238E27FC236}">
                  <a16:creationId xmlns:a16="http://schemas.microsoft.com/office/drawing/2014/main" id="{C5342338-1CDC-4B0B-BB4A-1E22AB106082}"/>
                </a:ext>
              </a:extLst>
            </p:cNvPr>
            <p:cNvCxnSpPr>
              <a:cxnSpLocks noChangeShapeType="1"/>
              <a:stCxn id="60" idx="2"/>
              <a:endCxn id="61" idx="6"/>
            </p:cNvCxnSpPr>
            <p:nvPr/>
          </p:nvCxnSpPr>
          <p:spPr bwMode="auto">
            <a:xfrm flipH="1">
              <a:off x="5486400" y="4952997"/>
              <a:ext cx="16002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F7AF412F-AC28-7F38-0534-463185BA9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38399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49465B96-4FFE-2438-5714-1EFD05F72C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  <a:endParaRPr lang="en-US" altLang="pt-BR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2" name="Oval 16">
              <a:extLst>
                <a:ext uri="{FF2B5EF4-FFF2-40B4-BE49-F238E27FC236}">
                  <a16:creationId xmlns:a16="http://schemas.microsoft.com/office/drawing/2014/main" id="{A5DCF2E1-486D-EDCB-FD0E-077A9E195A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3" name="AutoShape 17">
              <a:extLst>
                <a:ext uri="{FF2B5EF4-FFF2-40B4-BE49-F238E27FC236}">
                  <a16:creationId xmlns:a16="http://schemas.microsoft.com/office/drawing/2014/main" id="{6B828398-3D50-59D0-B378-144CABA884D9}"/>
                </a:ext>
              </a:extLst>
            </p:cNvPr>
            <p:cNvCxnSpPr>
              <a:cxnSpLocks noChangeShapeType="1"/>
              <a:stCxn id="72" idx="7"/>
              <a:endCxn id="59" idx="3"/>
            </p:cNvCxnSpPr>
            <p:nvPr/>
          </p:nvCxnSpPr>
          <p:spPr bwMode="auto">
            <a:xfrm flipV="1">
              <a:off x="44291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18">
              <a:extLst>
                <a:ext uri="{FF2B5EF4-FFF2-40B4-BE49-F238E27FC236}">
                  <a16:creationId xmlns:a16="http://schemas.microsoft.com/office/drawing/2014/main" id="{2129972E-E25F-F252-EB0D-A602889552B0}"/>
                </a:ext>
              </a:extLst>
            </p:cNvPr>
            <p:cNvCxnSpPr>
              <a:cxnSpLocks noChangeShapeType="1"/>
              <a:stCxn id="61" idx="1"/>
              <a:endCxn id="72" idx="5"/>
            </p:cNvCxnSpPr>
            <p:nvPr/>
          </p:nvCxnSpPr>
          <p:spPr bwMode="auto">
            <a:xfrm flipH="1" flipV="1">
              <a:off x="4429125" y="3971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BF822EF9-A896-106F-8A7D-B5D54A0D4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6" name="AutoShape 20">
              <a:extLst>
                <a:ext uri="{FF2B5EF4-FFF2-40B4-BE49-F238E27FC236}">
                  <a16:creationId xmlns:a16="http://schemas.microsoft.com/office/drawing/2014/main" id="{27749235-7FB8-4C37-38BB-68C4E4C7B68A}"/>
                </a:ext>
              </a:extLst>
            </p:cNvPr>
            <p:cNvCxnSpPr>
              <a:cxnSpLocks noChangeShapeType="1"/>
              <a:stCxn id="65" idx="2"/>
              <a:endCxn id="6" idx="6"/>
            </p:cNvCxnSpPr>
            <p:nvPr/>
          </p:nvCxnSpPr>
          <p:spPr bwMode="auto">
            <a:xfrm flipH="1">
              <a:off x="5481638" y="2666999"/>
              <a:ext cx="1604962" cy="495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21">
              <a:extLst>
                <a:ext uri="{FF2B5EF4-FFF2-40B4-BE49-F238E27FC236}">
                  <a16:creationId xmlns:a16="http://schemas.microsoft.com/office/drawing/2014/main" id="{02FEBB24-F27E-F4AE-99AD-CE957EB0668D}"/>
                </a:ext>
              </a:extLst>
            </p:cNvPr>
            <p:cNvCxnSpPr>
              <a:cxnSpLocks noChangeShapeType="1"/>
              <a:stCxn id="8" idx="1"/>
              <a:endCxn id="6" idx="5"/>
            </p:cNvCxnSpPr>
            <p:nvPr/>
          </p:nvCxnSpPr>
          <p:spPr bwMode="auto">
            <a:xfrm flipH="1" flipV="1">
              <a:off x="5416078" y="2833596"/>
              <a:ext cx="746878" cy="81050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BB1C1609-ACD5-6C72-8AA0-A2A2DC7CE6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080813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Text Box 23">
              <a:extLst>
                <a:ext uri="{FF2B5EF4-FFF2-40B4-BE49-F238E27FC236}">
                  <a16:creationId xmlns:a16="http://schemas.microsoft.com/office/drawing/2014/main" id="{42A3C184-7303-16B3-4D99-02C3B6CE7C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5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Text Box 24">
              <a:extLst>
                <a:ext uri="{FF2B5EF4-FFF2-40B4-BE49-F238E27FC236}">
                  <a16:creationId xmlns:a16="http://schemas.microsoft.com/office/drawing/2014/main" id="{2A3C4E26-0C4E-3FE9-3C66-78ED6B20CC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160" y="2371090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Text Box 25">
              <a:extLst>
                <a:ext uri="{FF2B5EF4-FFF2-40B4-BE49-F238E27FC236}">
                  <a16:creationId xmlns:a16="http://schemas.microsoft.com/office/drawing/2014/main" id="{283186D9-1632-D86A-8B6A-1765E16A1E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6852" y="2943495"/>
              <a:ext cx="282436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10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8202C55D-3D35-976F-E62B-FBFB62416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3</a:t>
              </a:r>
            </a:p>
          </p:txBody>
        </p:sp>
        <p:sp>
          <p:nvSpPr>
            <p:cNvPr id="83" name="Text Box 27">
              <a:extLst>
                <a:ext uri="{FF2B5EF4-FFF2-40B4-BE49-F238E27FC236}">
                  <a16:creationId xmlns:a16="http://schemas.microsoft.com/office/drawing/2014/main" id="{8F3CB617-A466-DB79-1CC6-786A07E590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6</a:t>
              </a:r>
            </a:p>
          </p:txBody>
        </p:sp>
        <p:sp>
          <p:nvSpPr>
            <p:cNvPr id="84" name="Text Box 28">
              <a:extLst>
                <a:ext uri="{FF2B5EF4-FFF2-40B4-BE49-F238E27FC236}">
                  <a16:creationId xmlns:a16="http://schemas.microsoft.com/office/drawing/2014/main" id="{38C800D5-8308-2128-AC88-075ABFDFC9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11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Text Box 29">
              <a:extLst>
                <a:ext uri="{FF2B5EF4-FFF2-40B4-BE49-F238E27FC236}">
                  <a16:creationId xmlns:a16="http://schemas.microsoft.com/office/drawing/2014/main" id="{3A07ADA5-7895-EB2E-CC2D-120BDCEACB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58405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Text Box 30">
              <a:extLst>
                <a:ext uri="{FF2B5EF4-FFF2-40B4-BE49-F238E27FC236}">
                  <a16:creationId xmlns:a16="http://schemas.microsoft.com/office/drawing/2014/main" id="{5247DDF9-616D-6E44-E2C7-A6C186AE83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357045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Text Box 31">
              <a:extLst>
                <a:ext uri="{FF2B5EF4-FFF2-40B4-BE49-F238E27FC236}">
                  <a16:creationId xmlns:a16="http://schemas.microsoft.com/office/drawing/2014/main" id="{6E1A554D-FAEF-56FB-F989-2FEC22D44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8048" y="4135939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8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Text Box 32">
              <a:extLst>
                <a:ext uri="{FF2B5EF4-FFF2-40B4-BE49-F238E27FC236}">
                  <a16:creationId xmlns:a16="http://schemas.microsoft.com/office/drawing/2014/main" id="{84E404C3-CC12-9479-5143-2EDE22FD036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7272" y="416440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5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9" name="Text Box 33">
              <a:extLst>
                <a:ext uri="{FF2B5EF4-FFF2-40B4-BE49-F238E27FC236}">
                  <a16:creationId xmlns:a16="http://schemas.microsoft.com/office/drawing/2014/main" id="{EF713689-ABBC-3087-42AC-FD97F5A9C4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833" y="4703558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90" name="Text Box 34">
              <a:extLst>
                <a:ext uri="{FF2B5EF4-FFF2-40B4-BE49-F238E27FC236}">
                  <a16:creationId xmlns:a16="http://schemas.microsoft.com/office/drawing/2014/main" id="{ECC61390-8B35-79A4-9ADA-B4F346CBB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2027237"/>
              <a:ext cx="216209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0</a:t>
              </a:r>
            </a:p>
          </p:txBody>
        </p:sp>
        <p:sp>
          <p:nvSpPr>
            <p:cNvPr id="98" name="Text Box 47">
              <a:extLst>
                <a:ext uri="{FF2B5EF4-FFF2-40B4-BE49-F238E27FC236}">
                  <a16:creationId xmlns:a16="http://schemas.microsoft.com/office/drawing/2014/main" id="{F4BEF80F-EE08-38EC-DC98-E298C9397E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0088" y="5791200"/>
              <a:ext cx="2412935" cy="29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sz="2200" dirty="0">
                  <a:latin typeface="Calibri" panose="020F0502020204030204" pitchFamily="34" charset="0"/>
                </a:rPr>
                <a:t>                      </a:t>
              </a:r>
              <a:r>
                <a:rPr lang="en-US" altLang="pt-BR" sz="2200" dirty="0" err="1">
                  <a:latin typeface="Calibri" panose="020F0502020204030204" pitchFamily="34" charset="0"/>
                </a:rPr>
                <a:t>pqueue</a:t>
              </a:r>
              <a:r>
                <a:rPr lang="en-US" altLang="pt-BR" sz="2200" dirty="0">
                  <a:latin typeface="Calibri" panose="020F0502020204030204" pitchFamily="34" charset="0"/>
                </a:rPr>
                <a:t> = [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G: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5</a:t>
              </a:r>
              <a:r>
                <a:rPr lang="en-US" altLang="pt-BR" sz="2200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, 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F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: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8</a:t>
              </a:r>
              <a:r>
                <a:rPr lang="en-US" altLang="pt-BR" sz="2200" dirty="0">
                  <a:latin typeface="Calibri" panose="020F0502020204030204" pitchFamily="34" charset="0"/>
                </a:rPr>
                <a:t>]</a:t>
              </a:r>
            </a:p>
          </p:txBody>
        </p:sp>
      </p:grpSp>
      <p:sp>
        <p:nvSpPr>
          <p:cNvPr id="4" name="Line 43">
            <a:extLst>
              <a:ext uri="{FF2B5EF4-FFF2-40B4-BE49-F238E27FC236}">
                <a16:creationId xmlns:a16="http://schemas.microsoft.com/office/drawing/2014/main" id="{4BDB32C9-9583-6900-4445-FF3A0231C97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12114" y="3820613"/>
            <a:ext cx="1093936" cy="1083764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" name="Line 43">
            <a:extLst>
              <a:ext uri="{FF2B5EF4-FFF2-40B4-BE49-F238E27FC236}">
                <a16:creationId xmlns:a16="http://schemas.microsoft.com/office/drawing/2014/main" id="{8ABEA90E-6517-A315-6A18-022B5D4732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2842" y="3545771"/>
            <a:ext cx="2409224" cy="21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24EDA924-24B5-0ABF-CBE8-87EAE6BFD1BF}"/>
              </a:ext>
            </a:extLst>
          </p:cNvPr>
          <p:cNvSpPr/>
          <p:nvPr/>
        </p:nvSpPr>
        <p:spPr>
          <a:xfrm>
            <a:off x="7557829" y="3087037"/>
            <a:ext cx="704321" cy="67919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16412A2A-77E5-00B5-EEC5-887FEF6E6D3D}"/>
              </a:ext>
            </a:extLst>
          </p:cNvPr>
          <p:cNvSpPr/>
          <p:nvPr/>
        </p:nvSpPr>
        <p:spPr>
          <a:xfrm>
            <a:off x="9228716" y="4770318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ext Box 38">
            <a:extLst>
              <a:ext uri="{FF2B5EF4-FFF2-40B4-BE49-F238E27FC236}">
                <a16:creationId xmlns:a16="http://schemas.microsoft.com/office/drawing/2014/main" id="{6C0A2750-3D23-E1A0-222E-CADC281DEF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045" y="552880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48">
            <a:extLst>
              <a:ext uri="{FF2B5EF4-FFF2-40B4-BE49-F238E27FC236}">
                <a16:creationId xmlns:a16="http://schemas.microsoft.com/office/drawing/2014/main" id="{D4E5E58D-708F-793E-F650-D4E01DD82970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3626" y="5248804"/>
            <a:ext cx="2445144" cy="2536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21" name="Line 48">
            <a:extLst>
              <a:ext uri="{FF2B5EF4-FFF2-40B4-BE49-F238E27FC236}">
                <a16:creationId xmlns:a16="http://schemas.microsoft.com/office/drawing/2014/main" id="{CEC3910F-4974-6436-0471-BB63657BA16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94604" y="5498848"/>
            <a:ext cx="947462" cy="110417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2" name="Line 48">
            <a:extLst>
              <a:ext uri="{FF2B5EF4-FFF2-40B4-BE49-F238E27FC236}">
                <a16:creationId xmlns:a16="http://schemas.microsoft.com/office/drawing/2014/main" id="{73822EBD-0642-0A42-B889-626BE68814A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20452" y="5244508"/>
            <a:ext cx="2139746" cy="6417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928FA5A-7BA1-050A-9BF8-C1E0DC554EBF}"/>
              </a:ext>
            </a:extLst>
          </p:cNvPr>
          <p:cNvSpPr/>
          <p:nvPr/>
        </p:nvSpPr>
        <p:spPr>
          <a:xfrm>
            <a:off x="12234911" y="4777676"/>
            <a:ext cx="719307" cy="686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5" name="AutoShape 17">
            <a:extLst>
              <a:ext uri="{FF2B5EF4-FFF2-40B4-BE49-F238E27FC236}">
                <a16:creationId xmlns:a16="http://schemas.microsoft.com/office/drawing/2014/main" id="{75BE67F7-0542-B189-8EE2-E12E08DA87F6}"/>
              </a:ext>
            </a:extLst>
          </p:cNvPr>
          <p:cNvCxnSpPr>
            <a:cxnSpLocks noChangeShapeType="1"/>
            <a:stCxn id="75" idx="2"/>
            <a:endCxn id="72" idx="6"/>
          </p:cNvCxnSpPr>
          <p:nvPr/>
        </p:nvCxnSpPr>
        <p:spPr bwMode="auto">
          <a:xfrm flipH="1">
            <a:off x="6711147" y="5117276"/>
            <a:ext cx="251756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17">
            <a:extLst>
              <a:ext uri="{FF2B5EF4-FFF2-40B4-BE49-F238E27FC236}">
                <a16:creationId xmlns:a16="http://schemas.microsoft.com/office/drawing/2014/main" id="{AE2E51D4-5CC8-D2E7-6802-B310B9041756}"/>
              </a:ext>
            </a:extLst>
          </p:cNvPr>
          <p:cNvCxnSpPr>
            <a:cxnSpLocks noChangeShapeType="1"/>
            <a:stCxn id="75" idx="3"/>
            <a:endCxn id="61" idx="7"/>
          </p:cNvCxnSpPr>
          <p:nvPr/>
        </p:nvCxnSpPr>
        <p:spPr bwMode="auto">
          <a:xfrm flipH="1">
            <a:off x="8164302" y="5357409"/>
            <a:ext cx="1169754" cy="121772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7">
            <a:extLst>
              <a:ext uri="{FF2B5EF4-FFF2-40B4-BE49-F238E27FC236}">
                <a16:creationId xmlns:a16="http://schemas.microsoft.com/office/drawing/2014/main" id="{9F28FD04-0DF0-544B-6D5E-0CE8699B37F7}"/>
              </a:ext>
            </a:extLst>
          </p:cNvPr>
          <p:cNvCxnSpPr>
            <a:cxnSpLocks noChangeShapeType="1"/>
            <a:stCxn id="8" idx="5"/>
            <a:endCxn id="60" idx="1"/>
          </p:cNvCxnSpPr>
          <p:nvPr/>
        </p:nvCxnSpPr>
        <p:spPr bwMode="auto">
          <a:xfrm>
            <a:off x="9842683" y="5356148"/>
            <a:ext cx="1049868" cy="12189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17">
            <a:extLst>
              <a:ext uri="{FF2B5EF4-FFF2-40B4-BE49-F238E27FC236}">
                <a16:creationId xmlns:a16="http://schemas.microsoft.com/office/drawing/2014/main" id="{C97A2450-8A5C-5F0A-BED2-6391A86E8207}"/>
              </a:ext>
            </a:extLst>
          </p:cNvPr>
          <p:cNvCxnSpPr>
            <a:cxnSpLocks noChangeShapeType="1"/>
            <a:stCxn id="75" idx="6"/>
            <a:endCxn id="66" idx="2"/>
          </p:cNvCxnSpPr>
          <p:nvPr/>
        </p:nvCxnSpPr>
        <p:spPr bwMode="auto">
          <a:xfrm>
            <a:off x="9948022" y="5117276"/>
            <a:ext cx="2277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 Box 38">
            <a:extLst>
              <a:ext uri="{FF2B5EF4-FFF2-40B4-BE49-F238E27FC236}">
                <a16:creationId xmlns:a16="http://schemas.microsoft.com/office/drawing/2014/main" id="{71D3302C-5C97-1B9F-F400-1B30A79078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8228" y="2610358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6A5B3031-4F9E-F8DD-4931-A523531AF3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632" y="4317861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" name="Text Box 38">
            <a:extLst>
              <a:ext uri="{FF2B5EF4-FFF2-40B4-BE49-F238E27FC236}">
                <a16:creationId xmlns:a16="http://schemas.microsoft.com/office/drawing/2014/main" id="{E1C990CE-70AD-3BAC-512F-7A3F736CF1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3710" y="490437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" name="Text Box 38">
            <a:extLst>
              <a:ext uri="{FF2B5EF4-FFF2-40B4-BE49-F238E27FC236}">
                <a16:creationId xmlns:a16="http://schemas.microsoft.com/office/drawing/2014/main" id="{D679521B-3A09-78E0-B9DA-92E71DB26F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8435" y="7227655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5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80C0AAD-007D-2446-79E9-C82507F4B919}"/>
              </a:ext>
            </a:extLst>
          </p:cNvPr>
          <p:cNvSpPr/>
          <p:nvPr/>
        </p:nvSpPr>
        <p:spPr>
          <a:xfrm>
            <a:off x="10791488" y="3079894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AutoShape 17">
            <a:extLst>
              <a:ext uri="{FF2B5EF4-FFF2-40B4-BE49-F238E27FC236}">
                <a16:creationId xmlns:a16="http://schemas.microsoft.com/office/drawing/2014/main" id="{19059652-4DBB-18EA-F1A6-79405864A6F2}"/>
              </a:ext>
            </a:extLst>
          </p:cNvPr>
          <p:cNvCxnSpPr>
            <a:cxnSpLocks noChangeShapeType="1"/>
            <a:stCxn id="7" idx="5"/>
            <a:endCxn id="66" idx="1"/>
          </p:cNvCxnSpPr>
          <p:nvPr/>
        </p:nvCxnSpPr>
        <p:spPr bwMode="auto">
          <a:xfrm>
            <a:off x="11405455" y="3665724"/>
            <a:ext cx="925707" cy="121141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7">
            <a:extLst>
              <a:ext uri="{FF2B5EF4-FFF2-40B4-BE49-F238E27FC236}">
                <a16:creationId xmlns:a16="http://schemas.microsoft.com/office/drawing/2014/main" id="{1080EAE4-92FC-4F44-4E16-1EF82841F5FD}"/>
              </a:ext>
            </a:extLst>
          </p:cNvPr>
          <p:cNvCxnSpPr>
            <a:cxnSpLocks noChangeShapeType="1"/>
            <a:stCxn id="65" idx="3"/>
            <a:endCxn id="75" idx="7"/>
          </p:cNvCxnSpPr>
          <p:nvPr/>
        </p:nvCxnSpPr>
        <p:spPr bwMode="auto">
          <a:xfrm flipH="1">
            <a:off x="9842682" y="3659414"/>
            <a:ext cx="1049869" cy="121772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Line 48">
            <a:extLst>
              <a:ext uri="{FF2B5EF4-FFF2-40B4-BE49-F238E27FC236}">
                <a16:creationId xmlns:a16="http://schemas.microsoft.com/office/drawing/2014/main" id="{195CC083-A6D5-5F96-B918-A9EA885FBC2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73156" y="5343435"/>
            <a:ext cx="947462" cy="110417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BCEF5A38-96C8-5B6D-38C3-C73AB36A1B0A}"/>
              </a:ext>
            </a:extLst>
          </p:cNvPr>
          <p:cNvSpPr/>
          <p:nvPr/>
        </p:nvSpPr>
        <p:spPr>
          <a:xfrm>
            <a:off x="5996856" y="4770318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ext Box 38">
            <a:extLst>
              <a:ext uri="{FF2B5EF4-FFF2-40B4-BE49-F238E27FC236}">
                <a16:creationId xmlns:a16="http://schemas.microsoft.com/office/drawing/2014/main" id="{545DF3AC-C0A0-EC4A-EEB1-EFEAF56B84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946" y="7249024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8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10" name="AutoShape 8">
            <a:extLst>
              <a:ext uri="{FF2B5EF4-FFF2-40B4-BE49-F238E27FC236}">
                <a16:creationId xmlns:a16="http://schemas.microsoft.com/office/drawing/2014/main" id="{89184921-8F7B-701C-8A3C-C83BBE211021}"/>
              </a:ext>
            </a:extLst>
          </p:cNvPr>
          <p:cNvCxnSpPr>
            <a:cxnSpLocks noChangeShapeType="1"/>
            <a:stCxn id="24" idx="3"/>
            <a:endCxn id="60" idx="7"/>
          </p:cNvCxnSpPr>
          <p:nvPr/>
        </p:nvCxnSpPr>
        <p:spPr bwMode="auto">
          <a:xfrm flipH="1">
            <a:off x="11401177" y="5363506"/>
            <a:ext cx="939074" cy="1211632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4168262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0D3FB-295F-19D3-D269-F5E97C1D0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59636D82-F538-15E9-7260-DA7821E6B8FB}"/>
              </a:ext>
            </a:extLst>
          </p:cNvPr>
          <p:cNvSpPr txBox="1"/>
          <p:nvPr/>
        </p:nvSpPr>
        <p:spPr>
          <a:xfrm>
            <a:off x="-32873" y="1148358"/>
            <a:ext cx="7967662" cy="787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latin typeface="Courier New "/>
              </a:rPr>
              <a:t>void</a:t>
            </a:r>
            <a:r>
              <a:rPr lang="pt-BR" sz="1600" b="1" dirty="0">
                <a:latin typeface="Courier New "/>
              </a:rPr>
              <a:t> DIJKSTRA(</a:t>
            </a:r>
            <a:r>
              <a:rPr lang="pt-BR" sz="1600" b="1" dirty="0" err="1">
                <a:latin typeface="Courier New "/>
              </a:rPr>
              <a:t>Graph</a:t>
            </a:r>
            <a:r>
              <a:rPr lang="pt-BR" sz="1600" b="1" dirty="0">
                <a:latin typeface="Courier New "/>
              </a:rPr>
              <a:t> G,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s,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*</a:t>
            </a:r>
            <a:r>
              <a:rPr lang="pt-BR" sz="1600" b="1" dirty="0" err="1">
                <a:latin typeface="Courier New "/>
              </a:rPr>
              <a:t>pa</a:t>
            </a:r>
            <a:r>
              <a:rPr lang="pt-BR" sz="1600" b="1" dirty="0">
                <a:latin typeface="Courier New "/>
              </a:rPr>
              <a:t>, </a:t>
            </a:r>
            <a:r>
              <a:rPr lang="pt-BR" sz="1600" b="1" dirty="0" err="1">
                <a:latin typeface="Courier New "/>
              </a:rPr>
              <a:t>int</a:t>
            </a:r>
            <a:r>
              <a:rPr lang="pt-BR" sz="1600" b="1" dirty="0">
                <a:latin typeface="Courier New "/>
              </a:rPr>
              <a:t> *dist) {</a:t>
            </a:r>
          </a:p>
          <a:p>
            <a:r>
              <a:rPr lang="pt-BR" sz="1600" b="1" dirty="0"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bool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mature[MAX_VERTICES];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[v] = -1;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mature[v] = false;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dist[v] = INT_MAX;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[s] = s;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dist[s] = 0;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PQinit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(G-&gt;V);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PQinsert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(v, dist);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endParaRPr lang="pt-BR" sz="1600" b="1" dirty="0">
              <a:latin typeface="Courier New "/>
            </a:endParaRPr>
          </a:p>
          <a:p>
            <a:r>
              <a:rPr lang="pt-BR" sz="1600" b="1" dirty="0">
                <a:latin typeface="Courier New "/>
              </a:rPr>
              <a:t>  while (!</a:t>
            </a:r>
            <a:r>
              <a:rPr lang="pt-BR" sz="1600" b="1" dirty="0" err="1">
                <a:latin typeface="Courier New "/>
              </a:rPr>
              <a:t>PQempty</a:t>
            </a:r>
            <a:r>
              <a:rPr lang="pt-BR" sz="1600" b="1" dirty="0">
                <a:latin typeface="Courier New "/>
              </a:rPr>
              <a:t>()) 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y =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PQdelmin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(dist); </a:t>
            </a:r>
            <a:r>
              <a:rPr lang="pt-BR" sz="1800" b="1" dirty="0">
                <a:solidFill>
                  <a:srgbClr val="008000"/>
                </a:solidFill>
                <a:latin typeface="Courier New "/>
              </a:rPr>
              <a:t>//G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== INT_MAX) break;</a:t>
            </a:r>
          </a:p>
          <a:p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860425" algn="l"/>
                <a:tab pos="1143000" algn="l"/>
                <a:tab pos="1431925" algn="l"/>
                <a:tab pos="1774825" algn="l"/>
                <a:tab pos="2743200" algn="l"/>
              </a:tabLst>
            </a:pP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 Atualização de dist[] e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[]   -</a:t>
            </a:r>
            <a:r>
              <a:rPr lang="en-US" altLang="pt-BR" sz="1600" b="1" dirty="0">
                <a:solidFill>
                  <a:srgbClr val="008000"/>
                </a:solidFill>
              </a:rPr>
              <a:t> F</a:t>
            </a:r>
          </a:p>
          <a:p>
            <a:pPr>
              <a:lnSpc>
                <a:spcPct val="80000"/>
              </a:lnSpc>
              <a:buFontTx/>
              <a:buNone/>
              <a:tabLst>
                <a:tab pos="860425" algn="l"/>
                <a:tab pos="1143000" algn="l"/>
                <a:tab pos="1431925" algn="l"/>
                <a:tab pos="1774825" algn="l"/>
                <a:tab pos="2743200" algn="l"/>
              </a:tabLst>
            </a:pPr>
            <a:r>
              <a:rPr lang="en-US" sz="1600" b="1" dirty="0">
                <a:solidFill>
                  <a:srgbClr val="008000"/>
                </a:solidFill>
                <a:latin typeface="Courier New "/>
              </a:rPr>
              <a:t>      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for (link a = G-&gt;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adj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[y]; a != NULL; a = a-&gt;next){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(mature[a-&gt;w]) continue;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+ a-&gt;c &lt; dist[a-&gt;w]) {</a:t>
            </a:r>
            <a:r>
              <a:rPr lang="en-US" altLang="pt-BR" sz="1600" dirty="0">
                <a:solidFill>
                  <a:srgbClr val="008000"/>
                </a:solidFill>
              </a:rPr>
              <a:t>// 5+1 &lt; 8; True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dist[a-&gt;w] = dist[y] + a-&gt;c;  </a:t>
            </a:r>
            <a:r>
              <a:rPr lang="en-US" altLang="pt-BR" sz="1600" dirty="0">
                <a:solidFill>
                  <a:srgbClr val="008000"/>
                </a:solidFill>
              </a:rPr>
              <a:t> // F’s cost = 6.</a:t>
            </a:r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PQdec(a-&gt;w, dist);            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[a-&gt;w] = y;                 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}</a:t>
            </a:r>
          </a:p>
          <a:p>
            <a:r>
              <a:rPr lang="pt-BR" sz="1600" b="1" dirty="0">
                <a:latin typeface="Courier New "/>
              </a:rPr>
              <a:t>      }</a:t>
            </a:r>
          </a:p>
          <a:p>
            <a:r>
              <a:rPr lang="pt-BR" sz="1600" b="1" dirty="0">
                <a:latin typeface="Courier New "/>
              </a:rPr>
              <a:t>      mature[y] = true;</a:t>
            </a:r>
          </a:p>
          <a:p>
            <a:r>
              <a:rPr lang="pt-BR" sz="1600" b="1" dirty="0">
                <a:latin typeface="Courier New "/>
              </a:rPr>
              <a:t>  }</a:t>
            </a:r>
          </a:p>
          <a:p>
            <a:r>
              <a:rPr lang="pt-BR" sz="1600" b="1" dirty="0">
                <a:latin typeface="Courier New "/>
              </a:rPr>
              <a:t>  PQfree();</a:t>
            </a:r>
          </a:p>
          <a:p>
            <a:r>
              <a:rPr lang="pt-BR" sz="1600" b="1" dirty="0">
                <a:latin typeface="Courier New "/>
              </a:rPr>
              <a:t>}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15A65082-EDB5-3878-E439-4EAFDC6BAF88}"/>
              </a:ext>
            </a:extLst>
          </p:cNvPr>
          <p:cNvGrpSpPr/>
          <p:nvPr/>
        </p:nvGrpSpPr>
        <p:grpSpPr>
          <a:xfrm>
            <a:off x="5991841" y="2468875"/>
            <a:ext cx="6953287" cy="6020963"/>
            <a:chOff x="4038600" y="2027237"/>
            <a:chExt cx="4419600" cy="4052989"/>
          </a:xfrm>
        </p:grpSpPr>
        <p:sp>
          <p:nvSpPr>
            <p:cNvPr id="59" name="Oval 3">
              <a:extLst>
                <a:ext uri="{FF2B5EF4-FFF2-40B4-BE49-F238E27FC236}">
                  <a16:creationId xmlns:a16="http://schemas.microsoft.com/office/drawing/2014/main" id="{EB103614-0CC7-9442-7CBB-E931C0CC2B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438399"/>
              <a:ext cx="457200" cy="457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rgbClr val="00B050"/>
                </a:gs>
              </a:gsLst>
              <a:lin ang="5400000" scaled="1"/>
            </a:gra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2EDBC3CB-5FDF-4D4E-E2AE-94E883D9B0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724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7D9E0BFF-4C80-D891-99E6-705BE7F055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2" name="AutoShape 6">
              <a:extLst>
                <a:ext uri="{FF2B5EF4-FFF2-40B4-BE49-F238E27FC236}">
                  <a16:creationId xmlns:a16="http://schemas.microsoft.com/office/drawing/2014/main" id="{D236DF07-EFE6-247B-13EB-EAB43200C693}"/>
                </a:ext>
              </a:extLst>
            </p:cNvPr>
            <p:cNvCxnSpPr>
              <a:cxnSpLocks noChangeShapeType="1"/>
              <a:stCxn id="66" idx="3"/>
              <a:endCxn id="60" idx="7"/>
            </p:cNvCxnSpPr>
            <p:nvPr/>
          </p:nvCxnSpPr>
          <p:spPr bwMode="auto">
            <a:xfrm flipH="1">
              <a:off x="7476845" y="3971643"/>
              <a:ext cx="591111" cy="81971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57175699-4B6A-91BA-F90B-2BC8874E5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38399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75056D13-0CB5-86B5-D611-F5CB6233D1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  <a:endParaRPr lang="en-US" altLang="pt-BR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2" name="Oval 16">
              <a:extLst>
                <a:ext uri="{FF2B5EF4-FFF2-40B4-BE49-F238E27FC236}">
                  <a16:creationId xmlns:a16="http://schemas.microsoft.com/office/drawing/2014/main" id="{4AA2C26E-19D8-FD3D-98D0-4245C0D1A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3" name="AutoShape 17">
              <a:extLst>
                <a:ext uri="{FF2B5EF4-FFF2-40B4-BE49-F238E27FC236}">
                  <a16:creationId xmlns:a16="http://schemas.microsoft.com/office/drawing/2014/main" id="{032AB587-57C5-B8A6-AFAA-29D6F021C98B}"/>
                </a:ext>
              </a:extLst>
            </p:cNvPr>
            <p:cNvCxnSpPr>
              <a:cxnSpLocks noChangeShapeType="1"/>
              <a:stCxn id="72" idx="7"/>
              <a:endCxn id="59" idx="3"/>
            </p:cNvCxnSpPr>
            <p:nvPr/>
          </p:nvCxnSpPr>
          <p:spPr bwMode="auto">
            <a:xfrm flipV="1">
              <a:off x="44291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18">
              <a:extLst>
                <a:ext uri="{FF2B5EF4-FFF2-40B4-BE49-F238E27FC236}">
                  <a16:creationId xmlns:a16="http://schemas.microsoft.com/office/drawing/2014/main" id="{EBCAD4CD-B3C9-ECCD-5A6A-C9E7BB8C2B43}"/>
                </a:ext>
              </a:extLst>
            </p:cNvPr>
            <p:cNvCxnSpPr>
              <a:cxnSpLocks noChangeShapeType="1"/>
              <a:stCxn id="61" idx="1"/>
              <a:endCxn id="72" idx="5"/>
            </p:cNvCxnSpPr>
            <p:nvPr/>
          </p:nvCxnSpPr>
          <p:spPr bwMode="auto">
            <a:xfrm flipH="1" flipV="1">
              <a:off x="4429125" y="3971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F26B9875-568A-7525-9D67-152F677F7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6" name="AutoShape 20">
              <a:extLst>
                <a:ext uri="{FF2B5EF4-FFF2-40B4-BE49-F238E27FC236}">
                  <a16:creationId xmlns:a16="http://schemas.microsoft.com/office/drawing/2014/main" id="{A9C59D43-A510-56B4-D4CB-73661D4B2ED7}"/>
                </a:ext>
              </a:extLst>
            </p:cNvPr>
            <p:cNvCxnSpPr>
              <a:cxnSpLocks noChangeShapeType="1"/>
              <a:stCxn id="65" idx="2"/>
              <a:endCxn id="6" idx="6"/>
            </p:cNvCxnSpPr>
            <p:nvPr/>
          </p:nvCxnSpPr>
          <p:spPr bwMode="auto">
            <a:xfrm flipH="1">
              <a:off x="5481638" y="2666999"/>
              <a:ext cx="1604962" cy="495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21">
              <a:extLst>
                <a:ext uri="{FF2B5EF4-FFF2-40B4-BE49-F238E27FC236}">
                  <a16:creationId xmlns:a16="http://schemas.microsoft.com/office/drawing/2014/main" id="{653209D8-CE14-9946-6A97-23EB9633069B}"/>
                </a:ext>
              </a:extLst>
            </p:cNvPr>
            <p:cNvCxnSpPr>
              <a:cxnSpLocks noChangeShapeType="1"/>
              <a:stCxn id="8" idx="1"/>
              <a:endCxn id="6" idx="5"/>
            </p:cNvCxnSpPr>
            <p:nvPr/>
          </p:nvCxnSpPr>
          <p:spPr bwMode="auto">
            <a:xfrm flipH="1" flipV="1">
              <a:off x="5416078" y="2833596"/>
              <a:ext cx="746878" cy="81050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BD40441F-909E-D449-91E3-4586FE794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080813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Text Box 23">
              <a:extLst>
                <a:ext uri="{FF2B5EF4-FFF2-40B4-BE49-F238E27FC236}">
                  <a16:creationId xmlns:a16="http://schemas.microsoft.com/office/drawing/2014/main" id="{CDFFBECF-44D4-7D23-B1D0-C80A77121D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5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Text Box 24">
              <a:extLst>
                <a:ext uri="{FF2B5EF4-FFF2-40B4-BE49-F238E27FC236}">
                  <a16:creationId xmlns:a16="http://schemas.microsoft.com/office/drawing/2014/main" id="{61EB5DC2-57D6-318F-3148-C80C3B9BF4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160" y="2371090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Text Box 25">
              <a:extLst>
                <a:ext uri="{FF2B5EF4-FFF2-40B4-BE49-F238E27FC236}">
                  <a16:creationId xmlns:a16="http://schemas.microsoft.com/office/drawing/2014/main" id="{E0C1CCAE-C7DC-4079-D0C0-C7E88595B8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6852" y="2943495"/>
              <a:ext cx="282436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10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EE8E0A62-4D34-F90F-8C1E-8305708D1F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3</a:t>
              </a:r>
            </a:p>
          </p:txBody>
        </p:sp>
        <p:sp>
          <p:nvSpPr>
            <p:cNvPr id="83" name="Text Box 27">
              <a:extLst>
                <a:ext uri="{FF2B5EF4-FFF2-40B4-BE49-F238E27FC236}">
                  <a16:creationId xmlns:a16="http://schemas.microsoft.com/office/drawing/2014/main" id="{98FC7811-3F0D-FE53-1570-28FFA4CE36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6</a:t>
              </a:r>
            </a:p>
          </p:txBody>
        </p:sp>
        <p:sp>
          <p:nvSpPr>
            <p:cNvPr id="84" name="Text Box 28">
              <a:extLst>
                <a:ext uri="{FF2B5EF4-FFF2-40B4-BE49-F238E27FC236}">
                  <a16:creationId xmlns:a16="http://schemas.microsoft.com/office/drawing/2014/main" id="{26D51BB7-7E11-17C9-3D27-CEB33DAA1E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11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Text Box 29">
              <a:extLst>
                <a:ext uri="{FF2B5EF4-FFF2-40B4-BE49-F238E27FC236}">
                  <a16:creationId xmlns:a16="http://schemas.microsoft.com/office/drawing/2014/main" id="{D68B0054-98C2-2A90-35F6-4C1A4F57BE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58405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Text Box 30">
              <a:extLst>
                <a:ext uri="{FF2B5EF4-FFF2-40B4-BE49-F238E27FC236}">
                  <a16:creationId xmlns:a16="http://schemas.microsoft.com/office/drawing/2014/main" id="{92A228B6-BBFA-8E16-EA34-0F64B56DC8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357045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Text Box 31">
              <a:extLst>
                <a:ext uri="{FF2B5EF4-FFF2-40B4-BE49-F238E27FC236}">
                  <a16:creationId xmlns:a16="http://schemas.microsoft.com/office/drawing/2014/main" id="{820F3D6C-F147-517B-88A9-2E1C7F4C44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8048" y="4135939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8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Text Box 32">
              <a:extLst>
                <a:ext uri="{FF2B5EF4-FFF2-40B4-BE49-F238E27FC236}">
                  <a16:creationId xmlns:a16="http://schemas.microsoft.com/office/drawing/2014/main" id="{0E9517F0-EE7B-5B93-C407-1056EC3B3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7272" y="416440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5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9" name="Text Box 33">
              <a:extLst>
                <a:ext uri="{FF2B5EF4-FFF2-40B4-BE49-F238E27FC236}">
                  <a16:creationId xmlns:a16="http://schemas.microsoft.com/office/drawing/2014/main" id="{2D0D56BD-51E0-C22A-A6E3-B317AE90F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833" y="4703558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90" name="Text Box 34">
              <a:extLst>
                <a:ext uri="{FF2B5EF4-FFF2-40B4-BE49-F238E27FC236}">
                  <a16:creationId xmlns:a16="http://schemas.microsoft.com/office/drawing/2014/main" id="{D2297C07-D38A-179E-CDD7-1B703AAB48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2027237"/>
              <a:ext cx="216209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0</a:t>
              </a:r>
            </a:p>
          </p:txBody>
        </p:sp>
        <p:sp>
          <p:nvSpPr>
            <p:cNvPr id="98" name="Text Box 47">
              <a:extLst>
                <a:ext uri="{FF2B5EF4-FFF2-40B4-BE49-F238E27FC236}">
                  <a16:creationId xmlns:a16="http://schemas.microsoft.com/office/drawing/2014/main" id="{B76590D6-9A37-5139-20CA-A4040E6495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9516" y="5790176"/>
              <a:ext cx="2494469" cy="29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pt-BR" sz="2200" dirty="0">
                  <a:latin typeface="Calibri" panose="020F0502020204030204" pitchFamily="34" charset="0"/>
                </a:rPr>
                <a:t> </a:t>
              </a:r>
              <a:r>
                <a:rPr lang="en-US" altLang="pt-BR" sz="2200" dirty="0" err="1">
                  <a:latin typeface="Calibri" panose="020F0502020204030204" pitchFamily="34" charset="0"/>
                </a:rPr>
                <a:t>pqueue</a:t>
              </a:r>
              <a:r>
                <a:rPr lang="en-US" altLang="pt-BR" sz="2200" dirty="0">
                  <a:latin typeface="Calibri" panose="020F0502020204030204" pitchFamily="34" charset="0"/>
                </a:rPr>
                <a:t> = [</a:t>
              </a:r>
              <a:r>
                <a:rPr lang="en-US" altLang="pt-BR" sz="22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F</a:t>
              </a:r>
              <a:r>
                <a:rPr lang="en-US" altLang="pt-BR" sz="22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</a:rPr>
                <a:t>:</a:t>
              </a:r>
              <a:r>
                <a:rPr lang="en-US" altLang="pt-BR" sz="2200" b="1" dirty="0">
                  <a:solidFill>
                    <a:schemeClr val="accent1">
                      <a:lumMod val="50000"/>
                    </a:schemeClr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6</a:t>
              </a:r>
              <a:r>
                <a:rPr lang="en-US" altLang="pt-BR" sz="2200" dirty="0">
                  <a:latin typeface="Calibri" panose="020F0502020204030204" pitchFamily="34" charset="0"/>
                </a:rPr>
                <a:t>]</a:t>
              </a:r>
            </a:p>
          </p:txBody>
        </p:sp>
      </p:grpSp>
      <p:sp>
        <p:nvSpPr>
          <p:cNvPr id="4" name="Line 43">
            <a:extLst>
              <a:ext uri="{FF2B5EF4-FFF2-40B4-BE49-F238E27FC236}">
                <a16:creationId xmlns:a16="http://schemas.microsoft.com/office/drawing/2014/main" id="{A3830ED0-1838-6546-A513-22675C9CDDB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12114" y="3820613"/>
            <a:ext cx="1093936" cy="1083764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" name="Line 43">
            <a:extLst>
              <a:ext uri="{FF2B5EF4-FFF2-40B4-BE49-F238E27FC236}">
                <a16:creationId xmlns:a16="http://schemas.microsoft.com/office/drawing/2014/main" id="{803E835E-882E-1525-4A41-3AD7EF1F9D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2842" y="3545771"/>
            <a:ext cx="2409224" cy="21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3352017-0844-1B92-B543-E7AEFE14723D}"/>
              </a:ext>
            </a:extLst>
          </p:cNvPr>
          <p:cNvSpPr/>
          <p:nvPr/>
        </p:nvSpPr>
        <p:spPr>
          <a:xfrm>
            <a:off x="7557829" y="3087037"/>
            <a:ext cx="704321" cy="67919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51EF58A-99FA-1B3D-DDE5-E9FDECE1EC47}"/>
              </a:ext>
            </a:extLst>
          </p:cNvPr>
          <p:cNvSpPr/>
          <p:nvPr/>
        </p:nvSpPr>
        <p:spPr>
          <a:xfrm>
            <a:off x="9228716" y="4770318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ext Box 38">
            <a:extLst>
              <a:ext uri="{FF2B5EF4-FFF2-40B4-BE49-F238E27FC236}">
                <a16:creationId xmlns:a16="http://schemas.microsoft.com/office/drawing/2014/main" id="{81AC04EF-1DF4-96A7-A43E-D0EA90281B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045" y="552880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48">
            <a:extLst>
              <a:ext uri="{FF2B5EF4-FFF2-40B4-BE49-F238E27FC236}">
                <a16:creationId xmlns:a16="http://schemas.microsoft.com/office/drawing/2014/main" id="{19D21043-5DB7-4B1B-A36F-9C287509D208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3626" y="5248804"/>
            <a:ext cx="2445144" cy="2536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21" name="Line 48">
            <a:extLst>
              <a:ext uri="{FF2B5EF4-FFF2-40B4-BE49-F238E27FC236}">
                <a16:creationId xmlns:a16="http://schemas.microsoft.com/office/drawing/2014/main" id="{86480E71-55F6-A212-6E19-698EFEE554E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94604" y="5498848"/>
            <a:ext cx="947462" cy="110417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2" name="Line 48">
            <a:extLst>
              <a:ext uri="{FF2B5EF4-FFF2-40B4-BE49-F238E27FC236}">
                <a16:creationId xmlns:a16="http://schemas.microsoft.com/office/drawing/2014/main" id="{E5EC0105-BA40-38A2-2224-9FC16DFE26F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20452" y="5244508"/>
            <a:ext cx="2139746" cy="6417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5A861196-4513-98EA-D79D-5C563074F6CC}"/>
              </a:ext>
            </a:extLst>
          </p:cNvPr>
          <p:cNvSpPr/>
          <p:nvPr/>
        </p:nvSpPr>
        <p:spPr>
          <a:xfrm>
            <a:off x="10794736" y="6462949"/>
            <a:ext cx="719307" cy="686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5" name="AutoShape 17">
            <a:extLst>
              <a:ext uri="{FF2B5EF4-FFF2-40B4-BE49-F238E27FC236}">
                <a16:creationId xmlns:a16="http://schemas.microsoft.com/office/drawing/2014/main" id="{394442D7-19E8-9858-02EF-FC7C34A5A597}"/>
              </a:ext>
            </a:extLst>
          </p:cNvPr>
          <p:cNvCxnSpPr>
            <a:cxnSpLocks noChangeShapeType="1"/>
            <a:stCxn id="75" idx="2"/>
            <a:endCxn id="72" idx="6"/>
          </p:cNvCxnSpPr>
          <p:nvPr/>
        </p:nvCxnSpPr>
        <p:spPr bwMode="auto">
          <a:xfrm flipH="1">
            <a:off x="6711147" y="5117276"/>
            <a:ext cx="251756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17">
            <a:extLst>
              <a:ext uri="{FF2B5EF4-FFF2-40B4-BE49-F238E27FC236}">
                <a16:creationId xmlns:a16="http://schemas.microsoft.com/office/drawing/2014/main" id="{7150E967-7D7A-A229-B0F1-FC1417B2A2DD}"/>
              </a:ext>
            </a:extLst>
          </p:cNvPr>
          <p:cNvCxnSpPr>
            <a:cxnSpLocks noChangeShapeType="1"/>
            <a:stCxn id="75" idx="3"/>
            <a:endCxn id="61" idx="7"/>
          </p:cNvCxnSpPr>
          <p:nvPr/>
        </p:nvCxnSpPr>
        <p:spPr bwMode="auto">
          <a:xfrm flipH="1">
            <a:off x="8164302" y="5357409"/>
            <a:ext cx="1169754" cy="121772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7">
            <a:extLst>
              <a:ext uri="{FF2B5EF4-FFF2-40B4-BE49-F238E27FC236}">
                <a16:creationId xmlns:a16="http://schemas.microsoft.com/office/drawing/2014/main" id="{8446DAF0-FBDF-C75A-3963-FA87D47E880F}"/>
              </a:ext>
            </a:extLst>
          </p:cNvPr>
          <p:cNvCxnSpPr>
            <a:cxnSpLocks noChangeShapeType="1"/>
            <a:stCxn id="8" idx="5"/>
            <a:endCxn id="60" idx="1"/>
          </p:cNvCxnSpPr>
          <p:nvPr/>
        </p:nvCxnSpPr>
        <p:spPr bwMode="auto">
          <a:xfrm>
            <a:off x="9842683" y="5356148"/>
            <a:ext cx="1049868" cy="12189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17">
            <a:extLst>
              <a:ext uri="{FF2B5EF4-FFF2-40B4-BE49-F238E27FC236}">
                <a16:creationId xmlns:a16="http://schemas.microsoft.com/office/drawing/2014/main" id="{66D97FF1-B890-9AED-B413-0264F174CE67}"/>
              </a:ext>
            </a:extLst>
          </p:cNvPr>
          <p:cNvCxnSpPr>
            <a:cxnSpLocks noChangeShapeType="1"/>
            <a:stCxn id="75" idx="6"/>
            <a:endCxn id="66" idx="2"/>
          </p:cNvCxnSpPr>
          <p:nvPr/>
        </p:nvCxnSpPr>
        <p:spPr bwMode="auto">
          <a:xfrm>
            <a:off x="9948022" y="5117276"/>
            <a:ext cx="2277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 Box 38">
            <a:extLst>
              <a:ext uri="{FF2B5EF4-FFF2-40B4-BE49-F238E27FC236}">
                <a16:creationId xmlns:a16="http://schemas.microsoft.com/office/drawing/2014/main" id="{D9E0654C-0DD0-6172-043A-C9A4A74E40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8228" y="2610358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162524D4-6EA4-3887-E688-A5C0AD2A6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632" y="4317861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" name="Text Box 38">
            <a:extLst>
              <a:ext uri="{FF2B5EF4-FFF2-40B4-BE49-F238E27FC236}">
                <a16:creationId xmlns:a16="http://schemas.microsoft.com/office/drawing/2014/main" id="{BDE29894-5F21-6CD0-0A1C-5218D0B0C4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3710" y="490437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" name="Text Box 38">
            <a:extLst>
              <a:ext uri="{FF2B5EF4-FFF2-40B4-BE49-F238E27FC236}">
                <a16:creationId xmlns:a16="http://schemas.microsoft.com/office/drawing/2014/main" id="{7FAD079E-F54D-99E7-4B9D-CFC6DFDB0E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8435" y="7227655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5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67F36DDB-8D3B-74A6-DCA2-55E27707A692}"/>
              </a:ext>
            </a:extLst>
          </p:cNvPr>
          <p:cNvSpPr/>
          <p:nvPr/>
        </p:nvSpPr>
        <p:spPr>
          <a:xfrm>
            <a:off x="10791488" y="3079894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AutoShape 17">
            <a:extLst>
              <a:ext uri="{FF2B5EF4-FFF2-40B4-BE49-F238E27FC236}">
                <a16:creationId xmlns:a16="http://schemas.microsoft.com/office/drawing/2014/main" id="{44ACE2AC-3313-BA4B-98D7-61826F6C8527}"/>
              </a:ext>
            </a:extLst>
          </p:cNvPr>
          <p:cNvCxnSpPr>
            <a:cxnSpLocks noChangeShapeType="1"/>
            <a:stCxn id="7" idx="5"/>
            <a:endCxn id="66" idx="1"/>
          </p:cNvCxnSpPr>
          <p:nvPr/>
        </p:nvCxnSpPr>
        <p:spPr bwMode="auto">
          <a:xfrm>
            <a:off x="11405455" y="3665724"/>
            <a:ext cx="925707" cy="121141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7">
            <a:extLst>
              <a:ext uri="{FF2B5EF4-FFF2-40B4-BE49-F238E27FC236}">
                <a16:creationId xmlns:a16="http://schemas.microsoft.com/office/drawing/2014/main" id="{F292840E-4423-8078-1C7B-3DEA0283C695}"/>
              </a:ext>
            </a:extLst>
          </p:cNvPr>
          <p:cNvCxnSpPr>
            <a:cxnSpLocks noChangeShapeType="1"/>
            <a:stCxn id="65" idx="3"/>
            <a:endCxn id="75" idx="7"/>
          </p:cNvCxnSpPr>
          <p:nvPr/>
        </p:nvCxnSpPr>
        <p:spPr bwMode="auto">
          <a:xfrm flipH="1">
            <a:off x="9842682" y="3659414"/>
            <a:ext cx="1049869" cy="121772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B66A941E-2218-8124-7017-8B577F6C90A2}"/>
              </a:ext>
            </a:extLst>
          </p:cNvPr>
          <p:cNvSpPr/>
          <p:nvPr/>
        </p:nvSpPr>
        <p:spPr>
          <a:xfrm>
            <a:off x="5996856" y="4770318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0" name="AutoShape 8">
            <a:extLst>
              <a:ext uri="{FF2B5EF4-FFF2-40B4-BE49-F238E27FC236}">
                <a16:creationId xmlns:a16="http://schemas.microsoft.com/office/drawing/2014/main" id="{F20ABE7A-5933-53C8-B616-81A80E2D5E30}"/>
              </a:ext>
            </a:extLst>
          </p:cNvPr>
          <p:cNvCxnSpPr>
            <a:cxnSpLocks noChangeShapeType="1"/>
            <a:stCxn id="60" idx="2"/>
            <a:endCxn id="61" idx="6"/>
          </p:cNvCxnSpPr>
          <p:nvPr/>
        </p:nvCxnSpPr>
        <p:spPr bwMode="auto">
          <a:xfrm flipH="1">
            <a:off x="8269642" y="6815273"/>
            <a:ext cx="2517569" cy="0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Elipse 27">
            <a:extLst>
              <a:ext uri="{FF2B5EF4-FFF2-40B4-BE49-F238E27FC236}">
                <a16:creationId xmlns:a16="http://schemas.microsoft.com/office/drawing/2014/main" id="{F640AC82-8AA8-9B84-21A3-0E3108C4FB16}"/>
              </a:ext>
            </a:extLst>
          </p:cNvPr>
          <p:cNvSpPr/>
          <p:nvPr/>
        </p:nvSpPr>
        <p:spPr>
          <a:xfrm>
            <a:off x="12225821" y="4767015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Line 48">
            <a:extLst>
              <a:ext uri="{FF2B5EF4-FFF2-40B4-BE49-F238E27FC236}">
                <a16:creationId xmlns:a16="http://schemas.microsoft.com/office/drawing/2014/main" id="{BF767024-BA36-6121-A608-FD3B986BE28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50898" y="6989431"/>
            <a:ext cx="2391167" cy="25558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31" name="Text Box 38">
            <a:extLst>
              <a:ext uri="{FF2B5EF4-FFF2-40B4-BE49-F238E27FC236}">
                <a16:creationId xmlns:a16="http://schemas.microsoft.com/office/drawing/2014/main" id="{1DAF0C08-5584-B622-49F0-7AECB2958B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946" y="7215970"/>
            <a:ext cx="301686" cy="369332"/>
          </a:xfrm>
          <a:prstGeom prst="rect">
            <a:avLst/>
          </a:prstGeom>
          <a:solidFill>
            <a:srgbClr val="FFFFCC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6</a:t>
            </a:r>
            <a:endParaRPr lang="en-US" altLang="pt-BR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8866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1CF7E-DC68-383A-F614-44A5E8DC6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322D7A3A-5A5D-746A-4383-77BBE34C2579}"/>
              </a:ext>
            </a:extLst>
          </p:cNvPr>
          <p:cNvSpPr txBox="1"/>
          <p:nvPr/>
        </p:nvSpPr>
        <p:spPr>
          <a:xfrm>
            <a:off x="-32873" y="1148358"/>
            <a:ext cx="7967662" cy="787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latin typeface="Courier New "/>
              </a:rPr>
              <a:t>void</a:t>
            </a:r>
            <a:r>
              <a:rPr lang="pt-BR" sz="1600" b="1" dirty="0">
                <a:latin typeface="Courier New "/>
              </a:rPr>
              <a:t> DIJKSTRA(</a:t>
            </a:r>
            <a:r>
              <a:rPr lang="pt-BR" sz="1600" b="1" dirty="0" err="1">
                <a:latin typeface="Courier New "/>
              </a:rPr>
              <a:t>Graph</a:t>
            </a:r>
            <a:r>
              <a:rPr lang="pt-BR" sz="1600" b="1" dirty="0">
                <a:latin typeface="Courier New "/>
              </a:rPr>
              <a:t> G,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s,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*</a:t>
            </a:r>
            <a:r>
              <a:rPr lang="pt-BR" sz="1600" b="1" dirty="0" err="1">
                <a:latin typeface="Courier New "/>
              </a:rPr>
              <a:t>pa</a:t>
            </a:r>
            <a:r>
              <a:rPr lang="pt-BR" sz="1600" b="1" dirty="0">
                <a:latin typeface="Courier New "/>
              </a:rPr>
              <a:t>, </a:t>
            </a:r>
            <a:r>
              <a:rPr lang="pt-BR" sz="1600" b="1" dirty="0" err="1">
                <a:latin typeface="Courier New "/>
              </a:rPr>
              <a:t>int</a:t>
            </a:r>
            <a:r>
              <a:rPr lang="pt-BR" sz="1600" b="1" dirty="0">
                <a:latin typeface="Courier New "/>
              </a:rPr>
              <a:t> *dist) {</a:t>
            </a:r>
          </a:p>
          <a:p>
            <a:r>
              <a:rPr lang="pt-BR" sz="1600" b="1" dirty="0"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bool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mature[MAX_VERTICES];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[v] = -1;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mature[v] = false;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dist[v] = INT_MAX;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[s] = s;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dist[s] = 0;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PQinit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(G-&gt;V);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PQinsert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(v, dist);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endParaRPr lang="pt-BR" sz="1600" b="1" dirty="0">
              <a:latin typeface="Courier New "/>
            </a:endParaRPr>
          </a:p>
          <a:p>
            <a:r>
              <a:rPr lang="pt-BR" sz="1600" b="1" dirty="0">
                <a:latin typeface="Courier New "/>
              </a:rPr>
              <a:t>  while (!</a:t>
            </a:r>
            <a:r>
              <a:rPr lang="pt-BR" sz="1600" b="1" dirty="0" err="1">
                <a:latin typeface="Courier New "/>
              </a:rPr>
              <a:t>PQempty</a:t>
            </a:r>
            <a:r>
              <a:rPr lang="pt-BR" sz="1600" b="1" dirty="0">
                <a:latin typeface="Courier New "/>
              </a:rPr>
              <a:t>()) 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y =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PQdelmin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(dist); </a:t>
            </a:r>
            <a:r>
              <a:rPr lang="pt-BR" sz="1800" b="1" dirty="0">
                <a:solidFill>
                  <a:srgbClr val="008000"/>
                </a:solidFill>
                <a:latin typeface="Courier New "/>
              </a:rPr>
              <a:t>//F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== INT_MAX) break;</a:t>
            </a:r>
          </a:p>
          <a:p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860425" algn="l"/>
                <a:tab pos="1143000" algn="l"/>
                <a:tab pos="1431925" algn="l"/>
                <a:tab pos="1774825" algn="l"/>
                <a:tab pos="2743200" algn="l"/>
              </a:tabLst>
            </a:pP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 Atualização de dist[] e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[] </a:t>
            </a:r>
          </a:p>
          <a:p>
            <a:pPr>
              <a:lnSpc>
                <a:spcPct val="80000"/>
              </a:lnSpc>
              <a:buFontTx/>
              <a:buNone/>
              <a:tabLst>
                <a:tab pos="860425" algn="l"/>
                <a:tab pos="1143000" algn="l"/>
                <a:tab pos="1431925" algn="l"/>
                <a:tab pos="1774825" algn="l"/>
                <a:tab pos="2743200" algn="l"/>
              </a:tabLst>
            </a:pP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      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for (link a = G-&gt;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adj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[y]; a != NULL; a = a-&gt;next){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(mature[a-&gt;w]) continue;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+ a-&gt;c &lt; dist[a-&gt;w]) {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none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dist[a-&gt;w] = dist[y] + a-&gt;c;  </a:t>
            </a:r>
            <a:r>
              <a:rPr lang="en-US" altLang="pt-BR" sz="1600" dirty="0">
                <a:solidFill>
                  <a:srgbClr val="008000"/>
                </a:solidFill>
              </a:rPr>
              <a:t> //no costs change</a:t>
            </a:r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PQdec(a-&gt;w, dist);            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[a-&gt;w] = y;                 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}</a:t>
            </a:r>
          </a:p>
          <a:p>
            <a:r>
              <a:rPr lang="pt-BR" sz="1600" b="1" dirty="0">
                <a:latin typeface="Courier New "/>
              </a:rPr>
              <a:t>      }</a:t>
            </a:r>
          </a:p>
          <a:p>
            <a:r>
              <a:rPr lang="pt-BR" sz="1600" b="1" dirty="0">
                <a:latin typeface="Courier New "/>
              </a:rPr>
              <a:t>      mature[y] = true;</a:t>
            </a:r>
          </a:p>
          <a:p>
            <a:r>
              <a:rPr lang="pt-BR" sz="1600" b="1" dirty="0">
                <a:latin typeface="Courier New "/>
              </a:rPr>
              <a:t>  }</a:t>
            </a:r>
          </a:p>
          <a:p>
            <a:r>
              <a:rPr lang="pt-BR" sz="1600" b="1" dirty="0">
                <a:latin typeface="Courier New "/>
              </a:rPr>
              <a:t>  PQfree();</a:t>
            </a:r>
          </a:p>
          <a:p>
            <a:r>
              <a:rPr lang="pt-BR" sz="1600" b="1" dirty="0">
                <a:latin typeface="Courier New "/>
              </a:rPr>
              <a:t>}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B2D28D89-2855-2F6A-8B57-96EB528886A1}"/>
              </a:ext>
            </a:extLst>
          </p:cNvPr>
          <p:cNvGrpSpPr/>
          <p:nvPr/>
        </p:nvGrpSpPr>
        <p:grpSpPr>
          <a:xfrm>
            <a:off x="5991841" y="2468875"/>
            <a:ext cx="6953287" cy="6020963"/>
            <a:chOff x="4038600" y="2027237"/>
            <a:chExt cx="4419600" cy="4052989"/>
          </a:xfrm>
        </p:grpSpPr>
        <p:sp>
          <p:nvSpPr>
            <p:cNvPr id="59" name="Oval 3">
              <a:extLst>
                <a:ext uri="{FF2B5EF4-FFF2-40B4-BE49-F238E27FC236}">
                  <a16:creationId xmlns:a16="http://schemas.microsoft.com/office/drawing/2014/main" id="{05397FED-B885-4507-255B-ABEBD3397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438399"/>
              <a:ext cx="457200" cy="457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rgbClr val="00B050"/>
                </a:gs>
              </a:gsLst>
              <a:lin ang="5400000" scaled="1"/>
            </a:gra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FE38788E-DA38-D936-4587-F6EB1E89C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724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699EF508-05E3-A801-3413-FCA04FD13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724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2" name="AutoShape 6">
              <a:extLst>
                <a:ext uri="{FF2B5EF4-FFF2-40B4-BE49-F238E27FC236}">
                  <a16:creationId xmlns:a16="http://schemas.microsoft.com/office/drawing/2014/main" id="{E74E3DD8-DB8C-F620-0318-D07263FDF788}"/>
                </a:ext>
              </a:extLst>
            </p:cNvPr>
            <p:cNvCxnSpPr>
              <a:cxnSpLocks noChangeShapeType="1"/>
              <a:stCxn id="66" idx="3"/>
              <a:endCxn id="60" idx="7"/>
            </p:cNvCxnSpPr>
            <p:nvPr/>
          </p:nvCxnSpPr>
          <p:spPr bwMode="auto">
            <a:xfrm flipH="1">
              <a:off x="7476845" y="3971643"/>
              <a:ext cx="591111" cy="81971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5EF4AB0F-DE09-00C7-92D5-1243C65833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38399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458E13B8-D2E1-20F5-CBF3-7B2AB46D75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  <a:endParaRPr lang="en-US" altLang="pt-BR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2" name="Oval 16">
              <a:extLst>
                <a:ext uri="{FF2B5EF4-FFF2-40B4-BE49-F238E27FC236}">
                  <a16:creationId xmlns:a16="http://schemas.microsoft.com/office/drawing/2014/main" id="{48CB0D01-E361-1EB8-5DA0-C8628648D1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3" name="AutoShape 17">
              <a:extLst>
                <a:ext uri="{FF2B5EF4-FFF2-40B4-BE49-F238E27FC236}">
                  <a16:creationId xmlns:a16="http://schemas.microsoft.com/office/drawing/2014/main" id="{5DD4A196-67A7-BA1F-2E59-2414DF2054CA}"/>
                </a:ext>
              </a:extLst>
            </p:cNvPr>
            <p:cNvCxnSpPr>
              <a:cxnSpLocks noChangeShapeType="1"/>
              <a:stCxn id="72" idx="7"/>
              <a:endCxn id="59" idx="3"/>
            </p:cNvCxnSpPr>
            <p:nvPr/>
          </p:nvCxnSpPr>
          <p:spPr bwMode="auto">
            <a:xfrm flipV="1">
              <a:off x="44291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18">
              <a:extLst>
                <a:ext uri="{FF2B5EF4-FFF2-40B4-BE49-F238E27FC236}">
                  <a16:creationId xmlns:a16="http://schemas.microsoft.com/office/drawing/2014/main" id="{01F04F62-FE09-22C3-20CA-5A52231E40E3}"/>
                </a:ext>
              </a:extLst>
            </p:cNvPr>
            <p:cNvCxnSpPr>
              <a:cxnSpLocks noChangeShapeType="1"/>
              <a:stCxn id="61" idx="1"/>
              <a:endCxn id="72" idx="5"/>
            </p:cNvCxnSpPr>
            <p:nvPr/>
          </p:nvCxnSpPr>
          <p:spPr bwMode="auto">
            <a:xfrm flipH="1" flipV="1">
              <a:off x="4429125" y="3971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DD33E734-B93A-D119-DE4E-9225687919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6" name="AutoShape 20">
              <a:extLst>
                <a:ext uri="{FF2B5EF4-FFF2-40B4-BE49-F238E27FC236}">
                  <a16:creationId xmlns:a16="http://schemas.microsoft.com/office/drawing/2014/main" id="{1859172C-B7E6-6E4D-DB49-CE2273B54737}"/>
                </a:ext>
              </a:extLst>
            </p:cNvPr>
            <p:cNvCxnSpPr>
              <a:cxnSpLocks noChangeShapeType="1"/>
              <a:stCxn id="65" idx="2"/>
              <a:endCxn id="6" idx="6"/>
            </p:cNvCxnSpPr>
            <p:nvPr/>
          </p:nvCxnSpPr>
          <p:spPr bwMode="auto">
            <a:xfrm flipH="1">
              <a:off x="5481638" y="2666999"/>
              <a:ext cx="1604962" cy="495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21">
              <a:extLst>
                <a:ext uri="{FF2B5EF4-FFF2-40B4-BE49-F238E27FC236}">
                  <a16:creationId xmlns:a16="http://schemas.microsoft.com/office/drawing/2014/main" id="{FE986C72-8B45-1845-01BF-79F8C59C6AD6}"/>
                </a:ext>
              </a:extLst>
            </p:cNvPr>
            <p:cNvCxnSpPr>
              <a:cxnSpLocks noChangeShapeType="1"/>
              <a:stCxn id="8" idx="1"/>
              <a:endCxn id="6" idx="5"/>
            </p:cNvCxnSpPr>
            <p:nvPr/>
          </p:nvCxnSpPr>
          <p:spPr bwMode="auto">
            <a:xfrm flipH="1" flipV="1">
              <a:off x="5416078" y="2833596"/>
              <a:ext cx="746878" cy="81050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5B332E48-490F-AEF3-30C5-797AA3D32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080813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Text Box 23">
              <a:extLst>
                <a:ext uri="{FF2B5EF4-FFF2-40B4-BE49-F238E27FC236}">
                  <a16:creationId xmlns:a16="http://schemas.microsoft.com/office/drawing/2014/main" id="{32D921BF-29BA-968F-E810-5798DA9BAE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5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Text Box 24">
              <a:extLst>
                <a:ext uri="{FF2B5EF4-FFF2-40B4-BE49-F238E27FC236}">
                  <a16:creationId xmlns:a16="http://schemas.microsoft.com/office/drawing/2014/main" id="{ADD0B22E-AE46-F17A-9738-D5711A025B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160" y="2371090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Text Box 25">
              <a:extLst>
                <a:ext uri="{FF2B5EF4-FFF2-40B4-BE49-F238E27FC236}">
                  <a16:creationId xmlns:a16="http://schemas.microsoft.com/office/drawing/2014/main" id="{2C259946-98DA-26F7-2812-C55701BBD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6852" y="2943495"/>
              <a:ext cx="282436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10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5FC5457E-48BB-2316-7DF7-E609863EED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3</a:t>
              </a:r>
            </a:p>
          </p:txBody>
        </p:sp>
        <p:sp>
          <p:nvSpPr>
            <p:cNvPr id="83" name="Text Box 27">
              <a:extLst>
                <a:ext uri="{FF2B5EF4-FFF2-40B4-BE49-F238E27FC236}">
                  <a16:creationId xmlns:a16="http://schemas.microsoft.com/office/drawing/2014/main" id="{0AB711D4-8FD2-A42E-770A-9656B127F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6</a:t>
              </a:r>
            </a:p>
          </p:txBody>
        </p:sp>
        <p:sp>
          <p:nvSpPr>
            <p:cNvPr id="84" name="Text Box 28">
              <a:extLst>
                <a:ext uri="{FF2B5EF4-FFF2-40B4-BE49-F238E27FC236}">
                  <a16:creationId xmlns:a16="http://schemas.microsoft.com/office/drawing/2014/main" id="{7C65FBA9-36E5-4768-1CD5-0633414404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11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Text Box 29">
              <a:extLst>
                <a:ext uri="{FF2B5EF4-FFF2-40B4-BE49-F238E27FC236}">
                  <a16:creationId xmlns:a16="http://schemas.microsoft.com/office/drawing/2014/main" id="{D6648362-FDB6-F733-55B6-17825ACD26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58405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Text Box 30">
              <a:extLst>
                <a:ext uri="{FF2B5EF4-FFF2-40B4-BE49-F238E27FC236}">
                  <a16:creationId xmlns:a16="http://schemas.microsoft.com/office/drawing/2014/main" id="{80C90CF7-462A-AB48-86E7-25E356436A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357045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Text Box 31">
              <a:extLst>
                <a:ext uri="{FF2B5EF4-FFF2-40B4-BE49-F238E27FC236}">
                  <a16:creationId xmlns:a16="http://schemas.microsoft.com/office/drawing/2014/main" id="{66EB7AF0-D99C-1C5E-CE60-79B58EEA3B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8048" y="4135939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8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Text Box 32">
              <a:extLst>
                <a:ext uri="{FF2B5EF4-FFF2-40B4-BE49-F238E27FC236}">
                  <a16:creationId xmlns:a16="http://schemas.microsoft.com/office/drawing/2014/main" id="{A89C15D7-9CB2-72BB-DFEE-630FE94551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7272" y="416440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5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9" name="Text Box 33">
              <a:extLst>
                <a:ext uri="{FF2B5EF4-FFF2-40B4-BE49-F238E27FC236}">
                  <a16:creationId xmlns:a16="http://schemas.microsoft.com/office/drawing/2014/main" id="{984AF6E0-B36C-6717-2E67-07B7BDE331E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833" y="4703558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90" name="Text Box 34">
              <a:extLst>
                <a:ext uri="{FF2B5EF4-FFF2-40B4-BE49-F238E27FC236}">
                  <a16:creationId xmlns:a16="http://schemas.microsoft.com/office/drawing/2014/main" id="{45AF71DF-0774-EF96-C732-CAB16B01C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2027237"/>
              <a:ext cx="216209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0</a:t>
              </a:r>
            </a:p>
          </p:txBody>
        </p:sp>
        <p:sp>
          <p:nvSpPr>
            <p:cNvPr id="98" name="Text Box 47">
              <a:extLst>
                <a:ext uri="{FF2B5EF4-FFF2-40B4-BE49-F238E27FC236}">
                  <a16:creationId xmlns:a16="http://schemas.microsoft.com/office/drawing/2014/main" id="{7811175C-72FB-5DF3-0B27-2C67D7F625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89516" y="5790176"/>
              <a:ext cx="2494469" cy="29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pt-BR" sz="2200" dirty="0">
                  <a:latin typeface="Calibri" panose="020F0502020204030204" pitchFamily="34" charset="0"/>
                </a:rPr>
                <a:t> </a:t>
              </a:r>
              <a:r>
                <a:rPr lang="en-US" altLang="pt-BR" sz="2200" dirty="0" err="1">
                  <a:latin typeface="Calibri" panose="020F0502020204030204" pitchFamily="34" charset="0"/>
                </a:rPr>
                <a:t>pqueue</a:t>
              </a:r>
              <a:r>
                <a:rPr lang="en-US" altLang="pt-BR" sz="2200" dirty="0">
                  <a:latin typeface="Calibri" panose="020F0502020204030204" pitchFamily="34" charset="0"/>
                </a:rPr>
                <a:t> = []</a:t>
              </a:r>
            </a:p>
          </p:txBody>
        </p:sp>
      </p:grpSp>
      <p:sp>
        <p:nvSpPr>
          <p:cNvPr id="4" name="Line 43">
            <a:extLst>
              <a:ext uri="{FF2B5EF4-FFF2-40B4-BE49-F238E27FC236}">
                <a16:creationId xmlns:a16="http://schemas.microsoft.com/office/drawing/2014/main" id="{44D83F5B-3F08-5938-2CC1-496EA3E5923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12114" y="3820613"/>
            <a:ext cx="1093936" cy="1083764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" name="Line 43">
            <a:extLst>
              <a:ext uri="{FF2B5EF4-FFF2-40B4-BE49-F238E27FC236}">
                <a16:creationId xmlns:a16="http://schemas.microsoft.com/office/drawing/2014/main" id="{2F7A6CD2-3C70-B489-7660-2822939918D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2842" y="3545771"/>
            <a:ext cx="2409224" cy="21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0A6F6181-BCD3-7B0A-7BA4-A769EDD856B6}"/>
              </a:ext>
            </a:extLst>
          </p:cNvPr>
          <p:cNvSpPr/>
          <p:nvPr/>
        </p:nvSpPr>
        <p:spPr>
          <a:xfrm>
            <a:off x="7557829" y="3087037"/>
            <a:ext cx="704321" cy="67919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03FCFFB-DCD8-4B0E-81BC-96F4CF213273}"/>
              </a:ext>
            </a:extLst>
          </p:cNvPr>
          <p:cNvSpPr/>
          <p:nvPr/>
        </p:nvSpPr>
        <p:spPr>
          <a:xfrm>
            <a:off x="9228716" y="4770318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ext Box 38">
            <a:extLst>
              <a:ext uri="{FF2B5EF4-FFF2-40B4-BE49-F238E27FC236}">
                <a16:creationId xmlns:a16="http://schemas.microsoft.com/office/drawing/2014/main" id="{B549D255-7E85-A368-2A80-FA8C25172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045" y="552880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48">
            <a:extLst>
              <a:ext uri="{FF2B5EF4-FFF2-40B4-BE49-F238E27FC236}">
                <a16:creationId xmlns:a16="http://schemas.microsoft.com/office/drawing/2014/main" id="{E7F0031C-BC65-43D5-FF0F-A9FF8CD8B5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3626" y="5248804"/>
            <a:ext cx="2445144" cy="2536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21" name="Line 48">
            <a:extLst>
              <a:ext uri="{FF2B5EF4-FFF2-40B4-BE49-F238E27FC236}">
                <a16:creationId xmlns:a16="http://schemas.microsoft.com/office/drawing/2014/main" id="{5BB9EFB2-841E-2A27-8405-D663422109D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94604" y="5498848"/>
            <a:ext cx="947462" cy="110417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2" name="Line 48">
            <a:extLst>
              <a:ext uri="{FF2B5EF4-FFF2-40B4-BE49-F238E27FC236}">
                <a16:creationId xmlns:a16="http://schemas.microsoft.com/office/drawing/2014/main" id="{1AF9DC7E-FF35-1A29-551E-4792DF3E3A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20452" y="5244508"/>
            <a:ext cx="2139746" cy="6417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7331E61B-E79A-A911-3574-5F81602E7AFA}"/>
              </a:ext>
            </a:extLst>
          </p:cNvPr>
          <p:cNvSpPr/>
          <p:nvPr/>
        </p:nvSpPr>
        <p:spPr>
          <a:xfrm>
            <a:off x="7557829" y="6472099"/>
            <a:ext cx="719307" cy="686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5" name="AutoShape 17">
            <a:extLst>
              <a:ext uri="{FF2B5EF4-FFF2-40B4-BE49-F238E27FC236}">
                <a16:creationId xmlns:a16="http://schemas.microsoft.com/office/drawing/2014/main" id="{A33FC119-56B4-FDC0-54E3-4DB0D994688C}"/>
              </a:ext>
            </a:extLst>
          </p:cNvPr>
          <p:cNvCxnSpPr>
            <a:cxnSpLocks noChangeShapeType="1"/>
            <a:stCxn id="75" idx="2"/>
            <a:endCxn id="72" idx="6"/>
          </p:cNvCxnSpPr>
          <p:nvPr/>
        </p:nvCxnSpPr>
        <p:spPr bwMode="auto">
          <a:xfrm flipH="1">
            <a:off x="6711147" y="5117276"/>
            <a:ext cx="251756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17">
            <a:extLst>
              <a:ext uri="{FF2B5EF4-FFF2-40B4-BE49-F238E27FC236}">
                <a16:creationId xmlns:a16="http://schemas.microsoft.com/office/drawing/2014/main" id="{A57471A5-2CCE-7E9D-9B1A-C04CA22A24DA}"/>
              </a:ext>
            </a:extLst>
          </p:cNvPr>
          <p:cNvCxnSpPr>
            <a:cxnSpLocks noChangeShapeType="1"/>
            <a:stCxn id="75" idx="3"/>
            <a:endCxn id="61" idx="7"/>
          </p:cNvCxnSpPr>
          <p:nvPr/>
        </p:nvCxnSpPr>
        <p:spPr bwMode="auto">
          <a:xfrm flipH="1">
            <a:off x="8164302" y="5357409"/>
            <a:ext cx="1169754" cy="121772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7">
            <a:extLst>
              <a:ext uri="{FF2B5EF4-FFF2-40B4-BE49-F238E27FC236}">
                <a16:creationId xmlns:a16="http://schemas.microsoft.com/office/drawing/2014/main" id="{ED9D1FD0-EE5A-9A52-EA01-6AE56B70CEB1}"/>
              </a:ext>
            </a:extLst>
          </p:cNvPr>
          <p:cNvCxnSpPr>
            <a:cxnSpLocks noChangeShapeType="1"/>
            <a:stCxn id="8" idx="5"/>
            <a:endCxn id="60" idx="1"/>
          </p:cNvCxnSpPr>
          <p:nvPr/>
        </p:nvCxnSpPr>
        <p:spPr bwMode="auto">
          <a:xfrm>
            <a:off x="9842683" y="5356148"/>
            <a:ext cx="1049868" cy="12189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17">
            <a:extLst>
              <a:ext uri="{FF2B5EF4-FFF2-40B4-BE49-F238E27FC236}">
                <a16:creationId xmlns:a16="http://schemas.microsoft.com/office/drawing/2014/main" id="{55401307-6E7D-8727-769F-96BBB0D76613}"/>
              </a:ext>
            </a:extLst>
          </p:cNvPr>
          <p:cNvCxnSpPr>
            <a:cxnSpLocks noChangeShapeType="1"/>
            <a:stCxn id="75" idx="6"/>
            <a:endCxn id="66" idx="2"/>
          </p:cNvCxnSpPr>
          <p:nvPr/>
        </p:nvCxnSpPr>
        <p:spPr bwMode="auto">
          <a:xfrm>
            <a:off x="9948022" y="5117276"/>
            <a:ext cx="2277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 Box 38">
            <a:extLst>
              <a:ext uri="{FF2B5EF4-FFF2-40B4-BE49-F238E27FC236}">
                <a16:creationId xmlns:a16="http://schemas.microsoft.com/office/drawing/2014/main" id="{D0C9E05A-87F7-DA86-4AD0-F00898D825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8228" y="2610358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ADE6CE84-AF6B-8604-9795-C42F39B00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632" y="4317861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" name="Text Box 38">
            <a:extLst>
              <a:ext uri="{FF2B5EF4-FFF2-40B4-BE49-F238E27FC236}">
                <a16:creationId xmlns:a16="http://schemas.microsoft.com/office/drawing/2014/main" id="{D450AE5C-FD51-9F74-7F60-65D41A27F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3710" y="490437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" name="Text Box 38">
            <a:extLst>
              <a:ext uri="{FF2B5EF4-FFF2-40B4-BE49-F238E27FC236}">
                <a16:creationId xmlns:a16="http://schemas.microsoft.com/office/drawing/2014/main" id="{150EFB8C-5521-66BA-8C9A-B4B20AADF3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8435" y="7227655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5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7479306C-BD1E-3303-E0B4-63EBE31DE065}"/>
              </a:ext>
            </a:extLst>
          </p:cNvPr>
          <p:cNvSpPr/>
          <p:nvPr/>
        </p:nvSpPr>
        <p:spPr>
          <a:xfrm>
            <a:off x="10791488" y="3079894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AutoShape 17">
            <a:extLst>
              <a:ext uri="{FF2B5EF4-FFF2-40B4-BE49-F238E27FC236}">
                <a16:creationId xmlns:a16="http://schemas.microsoft.com/office/drawing/2014/main" id="{5575DA0F-BD53-4267-2169-0125079F6B04}"/>
              </a:ext>
            </a:extLst>
          </p:cNvPr>
          <p:cNvCxnSpPr>
            <a:cxnSpLocks noChangeShapeType="1"/>
            <a:stCxn id="7" idx="5"/>
            <a:endCxn id="66" idx="1"/>
          </p:cNvCxnSpPr>
          <p:nvPr/>
        </p:nvCxnSpPr>
        <p:spPr bwMode="auto">
          <a:xfrm>
            <a:off x="11405455" y="3665724"/>
            <a:ext cx="925707" cy="121141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7">
            <a:extLst>
              <a:ext uri="{FF2B5EF4-FFF2-40B4-BE49-F238E27FC236}">
                <a16:creationId xmlns:a16="http://schemas.microsoft.com/office/drawing/2014/main" id="{AA5F181A-2F71-C6FE-912B-68B493FCBF09}"/>
              </a:ext>
            </a:extLst>
          </p:cNvPr>
          <p:cNvCxnSpPr>
            <a:cxnSpLocks noChangeShapeType="1"/>
            <a:stCxn id="65" idx="3"/>
            <a:endCxn id="75" idx="7"/>
          </p:cNvCxnSpPr>
          <p:nvPr/>
        </p:nvCxnSpPr>
        <p:spPr bwMode="auto">
          <a:xfrm flipH="1">
            <a:off x="9842682" y="3659414"/>
            <a:ext cx="1049869" cy="121772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CB170E3F-46AF-4366-5E81-27732173CC43}"/>
              </a:ext>
            </a:extLst>
          </p:cNvPr>
          <p:cNvSpPr/>
          <p:nvPr/>
        </p:nvSpPr>
        <p:spPr>
          <a:xfrm>
            <a:off x="5996856" y="4770318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F53E1364-2568-ABC1-59AD-7A0C084A858E}"/>
              </a:ext>
            </a:extLst>
          </p:cNvPr>
          <p:cNvSpPr/>
          <p:nvPr/>
        </p:nvSpPr>
        <p:spPr>
          <a:xfrm>
            <a:off x="12225821" y="4767015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" name="Line 48">
            <a:extLst>
              <a:ext uri="{FF2B5EF4-FFF2-40B4-BE49-F238E27FC236}">
                <a16:creationId xmlns:a16="http://schemas.microsoft.com/office/drawing/2014/main" id="{8C4A35B7-124E-704C-51DA-221F2E04A4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50898" y="6989431"/>
            <a:ext cx="2391167" cy="25558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692DAC42-BF4E-0BA9-A233-A9C0A0729CA5}"/>
              </a:ext>
            </a:extLst>
          </p:cNvPr>
          <p:cNvSpPr/>
          <p:nvPr/>
        </p:nvSpPr>
        <p:spPr>
          <a:xfrm>
            <a:off x="10787265" y="6475432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" name="AutoShape 17">
            <a:extLst>
              <a:ext uri="{FF2B5EF4-FFF2-40B4-BE49-F238E27FC236}">
                <a16:creationId xmlns:a16="http://schemas.microsoft.com/office/drawing/2014/main" id="{3DC39ABA-4203-8803-7F74-A717BEF1BEF0}"/>
              </a:ext>
            </a:extLst>
          </p:cNvPr>
          <p:cNvCxnSpPr>
            <a:cxnSpLocks noChangeShapeType="1"/>
            <a:stCxn id="3" idx="2"/>
            <a:endCxn id="24" idx="6"/>
          </p:cNvCxnSpPr>
          <p:nvPr/>
        </p:nvCxnSpPr>
        <p:spPr bwMode="auto">
          <a:xfrm flipH="1" flipV="1">
            <a:off x="8277136" y="6815270"/>
            <a:ext cx="2510129" cy="333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 Box 38">
            <a:extLst>
              <a:ext uri="{FF2B5EF4-FFF2-40B4-BE49-F238E27FC236}">
                <a16:creationId xmlns:a16="http://schemas.microsoft.com/office/drawing/2014/main" id="{34ECCA14-203F-E208-F697-9014AC1DA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6639" y="7217334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6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62827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003C2-DA33-30C1-D7EA-D9CD6DD61A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116A0F40-B3E4-B414-EA4C-F7956DCE69BE}"/>
              </a:ext>
            </a:extLst>
          </p:cNvPr>
          <p:cNvSpPr txBox="1"/>
          <p:nvPr/>
        </p:nvSpPr>
        <p:spPr>
          <a:xfrm>
            <a:off x="-32873" y="1148358"/>
            <a:ext cx="7967662" cy="787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latin typeface="Courier New "/>
              </a:rPr>
              <a:t>void</a:t>
            </a:r>
            <a:r>
              <a:rPr lang="pt-BR" sz="1600" b="1" dirty="0">
                <a:latin typeface="Courier New "/>
              </a:rPr>
              <a:t> DIJKSTRA(</a:t>
            </a:r>
            <a:r>
              <a:rPr lang="pt-BR" sz="1600" b="1" dirty="0" err="1">
                <a:latin typeface="Courier New "/>
              </a:rPr>
              <a:t>Graph</a:t>
            </a:r>
            <a:r>
              <a:rPr lang="pt-BR" sz="1600" b="1" dirty="0">
                <a:latin typeface="Courier New "/>
              </a:rPr>
              <a:t> G,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s,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*</a:t>
            </a:r>
            <a:r>
              <a:rPr lang="pt-BR" sz="1600" b="1" dirty="0" err="1">
                <a:latin typeface="Courier New "/>
              </a:rPr>
              <a:t>pa</a:t>
            </a:r>
            <a:r>
              <a:rPr lang="pt-BR" sz="1600" b="1" dirty="0">
                <a:latin typeface="Courier New "/>
              </a:rPr>
              <a:t>, </a:t>
            </a:r>
            <a:r>
              <a:rPr lang="pt-BR" sz="1600" b="1" dirty="0" err="1">
                <a:latin typeface="Courier New "/>
              </a:rPr>
              <a:t>int</a:t>
            </a:r>
            <a:r>
              <a:rPr lang="pt-BR" sz="1600" b="1" dirty="0">
                <a:latin typeface="Courier New "/>
              </a:rPr>
              <a:t> *dist) {</a:t>
            </a:r>
          </a:p>
          <a:p>
            <a:r>
              <a:rPr lang="pt-BR" sz="1600" b="1" dirty="0"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bool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mature[MAX_VERTICES];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[v] = -1;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mature[v] = false;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dist[v] = INT_MAX;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[s] = s;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dist[s] = 0;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PQinit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(G-&gt;V);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PQinsert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(v, dist);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endParaRPr lang="pt-BR" sz="1600" b="1" dirty="0">
              <a:latin typeface="Courier New "/>
            </a:endParaRPr>
          </a:p>
          <a:p>
            <a:r>
              <a:rPr lang="pt-BR" sz="1600" b="1" dirty="0">
                <a:latin typeface="Courier New "/>
              </a:rPr>
              <a:t>  while (!</a:t>
            </a:r>
            <a:r>
              <a:rPr lang="pt-BR" sz="1600" b="1" dirty="0" err="1">
                <a:latin typeface="Courier New "/>
              </a:rPr>
              <a:t>PQempty</a:t>
            </a:r>
            <a:r>
              <a:rPr lang="pt-BR" sz="1600" b="1" dirty="0">
                <a:latin typeface="Courier New "/>
              </a:rPr>
              <a:t>()) 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y =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PQdelmin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(dist); </a:t>
            </a:r>
            <a:r>
              <a:rPr lang="pt-BR" sz="1800" b="1" dirty="0">
                <a:solidFill>
                  <a:srgbClr val="008000"/>
                </a:solidFill>
                <a:latin typeface="Courier New "/>
              </a:rPr>
              <a:t>//F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== INT_MAX) break;</a:t>
            </a:r>
          </a:p>
          <a:p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860425" algn="l"/>
                <a:tab pos="1143000" algn="l"/>
                <a:tab pos="1431925" algn="l"/>
                <a:tab pos="1774825" algn="l"/>
                <a:tab pos="2743200" algn="l"/>
              </a:tabLst>
            </a:pP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 Atualização de dist[] e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[] </a:t>
            </a:r>
          </a:p>
          <a:p>
            <a:pPr>
              <a:lnSpc>
                <a:spcPct val="80000"/>
              </a:lnSpc>
              <a:buFontTx/>
              <a:buNone/>
              <a:tabLst>
                <a:tab pos="860425" algn="l"/>
                <a:tab pos="1143000" algn="l"/>
                <a:tab pos="1431925" algn="l"/>
                <a:tab pos="1774825" algn="l"/>
                <a:tab pos="2743200" algn="l"/>
              </a:tabLst>
            </a:pP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      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for (link a = G-&gt;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adj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[y]; a != NULL; a = a-&gt;next){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(mature[a-&gt;w]) continue;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+ a-&gt;c &lt; dist[a-&gt;w]) {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none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dist[a-&gt;w] = dist[y] + a-&gt;c;  </a:t>
            </a:r>
            <a:r>
              <a:rPr lang="en-US" altLang="pt-BR" sz="1600" dirty="0">
                <a:solidFill>
                  <a:srgbClr val="008000"/>
                </a:solidFill>
              </a:rPr>
              <a:t> //no costs change</a:t>
            </a:r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PQdec(a-&gt;w, dist);            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[a-&gt;w] = y;                 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}</a:t>
            </a:r>
          </a:p>
          <a:p>
            <a:r>
              <a:rPr lang="pt-BR" sz="1600" b="1" dirty="0">
                <a:latin typeface="Courier New "/>
              </a:rPr>
              <a:t>      }</a:t>
            </a:r>
          </a:p>
          <a:p>
            <a:r>
              <a:rPr lang="pt-BR" sz="1600" b="1" dirty="0">
                <a:latin typeface="Courier New "/>
              </a:rPr>
              <a:t>      mature[y] = true;</a:t>
            </a:r>
          </a:p>
          <a:p>
            <a:r>
              <a:rPr lang="pt-BR" sz="1600" b="1" dirty="0">
                <a:latin typeface="Courier New "/>
              </a:rPr>
              <a:t>  }</a:t>
            </a:r>
          </a:p>
          <a:p>
            <a:r>
              <a:rPr lang="pt-BR" sz="1600" b="1" dirty="0">
                <a:latin typeface="Courier New "/>
              </a:rPr>
              <a:t>  PQfree();</a:t>
            </a:r>
          </a:p>
          <a:p>
            <a:r>
              <a:rPr lang="pt-BR" sz="1600" b="1" dirty="0">
                <a:latin typeface="Courier New "/>
              </a:rPr>
              <a:t>}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0069CFE0-FCC4-E040-3661-C939B41246EA}"/>
              </a:ext>
            </a:extLst>
          </p:cNvPr>
          <p:cNvGrpSpPr/>
          <p:nvPr/>
        </p:nvGrpSpPr>
        <p:grpSpPr>
          <a:xfrm>
            <a:off x="5991841" y="2468875"/>
            <a:ext cx="6953287" cy="6391802"/>
            <a:chOff x="4038600" y="2027237"/>
            <a:chExt cx="4419600" cy="4302618"/>
          </a:xfrm>
        </p:grpSpPr>
        <p:sp>
          <p:nvSpPr>
            <p:cNvPr id="59" name="Oval 3">
              <a:extLst>
                <a:ext uri="{FF2B5EF4-FFF2-40B4-BE49-F238E27FC236}">
                  <a16:creationId xmlns:a16="http://schemas.microsoft.com/office/drawing/2014/main" id="{A51A6B04-3665-9BE0-FDC0-EA420C4EE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438399"/>
              <a:ext cx="457200" cy="457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rgbClr val="00B050"/>
                </a:gs>
              </a:gsLst>
              <a:lin ang="5400000" scaled="1"/>
            </a:gra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8F65CC94-407A-FEDD-E76A-1E6774D86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724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90BACA53-E2D1-7473-38B5-7D3269610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724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2" name="AutoShape 6">
              <a:extLst>
                <a:ext uri="{FF2B5EF4-FFF2-40B4-BE49-F238E27FC236}">
                  <a16:creationId xmlns:a16="http://schemas.microsoft.com/office/drawing/2014/main" id="{EADCA149-01FB-2BC4-11A9-6B9DA5FB98D2}"/>
                </a:ext>
              </a:extLst>
            </p:cNvPr>
            <p:cNvCxnSpPr>
              <a:cxnSpLocks noChangeShapeType="1"/>
              <a:stCxn id="66" idx="3"/>
              <a:endCxn id="60" idx="7"/>
            </p:cNvCxnSpPr>
            <p:nvPr/>
          </p:nvCxnSpPr>
          <p:spPr bwMode="auto">
            <a:xfrm flipH="1">
              <a:off x="7476845" y="3971643"/>
              <a:ext cx="591111" cy="81971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92E30DFE-FD89-13CB-9848-10D70B447D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38399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0C1F041E-E38B-3AB1-917C-AF6DC9458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  <a:endParaRPr lang="en-US" altLang="pt-BR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2" name="Oval 16">
              <a:extLst>
                <a:ext uri="{FF2B5EF4-FFF2-40B4-BE49-F238E27FC236}">
                  <a16:creationId xmlns:a16="http://schemas.microsoft.com/office/drawing/2014/main" id="{5768C723-EF76-5624-B663-C774A5B522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3" name="AutoShape 17">
              <a:extLst>
                <a:ext uri="{FF2B5EF4-FFF2-40B4-BE49-F238E27FC236}">
                  <a16:creationId xmlns:a16="http://schemas.microsoft.com/office/drawing/2014/main" id="{FDCC9FDF-435A-C970-3396-DF60644638BC}"/>
                </a:ext>
              </a:extLst>
            </p:cNvPr>
            <p:cNvCxnSpPr>
              <a:cxnSpLocks noChangeShapeType="1"/>
              <a:stCxn id="72" idx="7"/>
              <a:endCxn id="59" idx="3"/>
            </p:cNvCxnSpPr>
            <p:nvPr/>
          </p:nvCxnSpPr>
          <p:spPr bwMode="auto">
            <a:xfrm flipV="1">
              <a:off x="44291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18">
              <a:extLst>
                <a:ext uri="{FF2B5EF4-FFF2-40B4-BE49-F238E27FC236}">
                  <a16:creationId xmlns:a16="http://schemas.microsoft.com/office/drawing/2014/main" id="{DBF8288C-7B85-73B4-4834-D9E6DD11C62C}"/>
                </a:ext>
              </a:extLst>
            </p:cNvPr>
            <p:cNvCxnSpPr>
              <a:cxnSpLocks noChangeShapeType="1"/>
              <a:stCxn id="61" idx="1"/>
              <a:endCxn id="72" idx="5"/>
            </p:cNvCxnSpPr>
            <p:nvPr/>
          </p:nvCxnSpPr>
          <p:spPr bwMode="auto">
            <a:xfrm flipH="1" flipV="1">
              <a:off x="4429125" y="3971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AA21330E-B7EF-DB55-4A7E-48FF718B10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6" name="AutoShape 20">
              <a:extLst>
                <a:ext uri="{FF2B5EF4-FFF2-40B4-BE49-F238E27FC236}">
                  <a16:creationId xmlns:a16="http://schemas.microsoft.com/office/drawing/2014/main" id="{1D715494-4BA8-6B7B-38BE-773F8027D26C}"/>
                </a:ext>
              </a:extLst>
            </p:cNvPr>
            <p:cNvCxnSpPr>
              <a:cxnSpLocks noChangeShapeType="1"/>
              <a:stCxn id="65" idx="2"/>
              <a:endCxn id="6" idx="6"/>
            </p:cNvCxnSpPr>
            <p:nvPr/>
          </p:nvCxnSpPr>
          <p:spPr bwMode="auto">
            <a:xfrm flipH="1">
              <a:off x="5481638" y="2666999"/>
              <a:ext cx="1604962" cy="495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21">
              <a:extLst>
                <a:ext uri="{FF2B5EF4-FFF2-40B4-BE49-F238E27FC236}">
                  <a16:creationId xmlns:a16="http://schemas.microsoft.com/office/drawing/2014/main" id="{DC283D21-B5FA-0E3D-2EAB-E3CC534831DF}"/>
                </a:ext>
              </a:extLst>
            </p:cNvPr>
            <p:cNvCxnSpPr>
              <a:cxnSpLocks noChangeShapeType="1"/>
              <a:stCxn id="8" idx="1"/>
              <a:endCxn id="6" idx="5"/>
            </p:cNvCxnSpPr>
            <p:nvPr/>
          </p:nvCxnSpPr>
          <p:spPr bwMode="auto">
            <a:xfrm flipH="1" flipV="1">
              <a:off x="5416078" y="2833596"/>
              <a:ext cx="746878" cy="81050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3B614C6C-CBB8-8906-6929-A5D50257DB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080813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Text Box 23">
              <a:extLst>
                <a:ext uri="{FF2B5EF4-FFF2-40B4-BE49-F238E27FC236}">
                  <a16:creationId xmlns:a16="http://schemas.microsoft.com/office/drawing/2014/main" id="{FF9A7F12-0839-37CD-FE52-373A3B4C50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5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Text Box 24">
              <a:extLst>
                <a:ext uri="{FF2B5EF4-FFF2-40B4-BE49-F238E27FC236}">
                  <a16:creationId xmlns:a16="http://schemas.microsoft.com/office/drawing/2014/main" id="{18E754EC-0981-E623-0EFF-D1166DB089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160" y="2371090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Text Box 25">
              <a:extLst>
                <a:ext uri="{FF2B5EF4-FFF2-40B4-BE49-F238E27FC236}">
                  <a16:creationId xmlns:a16="http://schemas.microsoft.com/office/drawing/2014/main" id="{B4A21AC3-CC99-D1DD-B7D2-069CEB6535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6852" y="2943495"/>
              <a:ext cx="282436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10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0A3928FB-5686-EFE2-1AFD-0B95B239CD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3</a:t>
              </a:r>
            </a:p>
          </p:txBody>
        </p:sp>
        <p:sp>
          <p:nvSpPr>
            <p:cNvPr id="83" name="Text Box 27">
              <a:extLst>
                <a:ext uri="{FF2B5EF4-FFF2-40B4-BE49-F238E27FC236}">
                  <a16:creationId xmlns:a16="http://schemas.microsoft.com/office/drawing/2014/main" id="{BFA707EB-0CDF-7DDF-D076-CAA984B6E3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6</a:t>
              </a:r>
            </a:p>
          </p:txBody>
        </p:sp>
        <p:sp>
          <p:nvSpPr>
            <p:cNvPr id="84" name="Text Box 28">
              <a:extLst>
                <a:ext uri="{FF2B5EF4-FFF2-40B4-BE49-F238E27FC236}">
                  <a16:creationId xmlns:a16="http://schemas.microsoft.com/office/drawing/2014/main" id="{9B8E1196-EAE6-FC57-9D91-D6C3E98BBC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11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Text Box 29">
              <a:extLst>
                <a:ext uri="{FF2B5EF4-FFF2-40B4-BE49-F238E27FC236}">
                  <a16:creationId xmlns:a16="http://schemas.microsoft.com/office/drawing/2014/main" id="{A643C28F-5936-E222-FBD9-65BD3CEE76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58405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Text Box 30">
              <a:extLst>
                <a:ext uri="{FF2B5EF4-FFF2-40B4-BE49-F238E27FC236}">
                  <a16:creationId xmlns:a16="http://schemas.microsoft.com/office/drawing/2014/main" id="{F4D62A33-28DD-7C95-3DF3-F2AAB10658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357045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Text Box 31">
              <a:extLst>
                <a:ext uri="{FF2B5EF4-FFF2-40B4-BE49-F238E27FC236}">
                  <a16:creationId xmlns:a16="http://schemas.microsoft.com/office/drawing/2014/main" id="{BEDCD5E6-6A84-AF91-3CBE-190BA820DE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8048" y="4135939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8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Text Box 32">
              <a:extLst>
                <a:ext uri="{FF2B5EF4-FFF2-40B4-BE49-F238E27FC236}">
                  <a16:creationId xmlns:a16="http://schemas.microsoft.com/office/drawing/2014/main" id="{E441CA96-B0BE-86C5-C0B5-6DC1D758B9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67272" y="416440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5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9" name="Text Box 33">
              <a:extLst>
                <a:ext uri="{FF2B5EF4-FFF2-40B4-BE49-F238E27FC236}">
                  <a16:creationId xmlns:a16="http://schemas.microsoft.com/office/drawing/2014/main" id="{B8E4467E-18B4-FD9C-8A34-3935B9193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833" y="4703558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90" name="Text Box 34">
              <a:extLst>
                <a:ext uri="{FF2B5EF4-FFF2-40B4-BE49-F238E27FC236}">
                  <a16:creationId xmlns:a16="http://schemas.microsoft.com/office/drawing/2014/main" id="{16E83C41-6AD4-CC8E-127C-726E6FEF9D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2027237"/>
              <a:ext cx="216209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0</a:t>
              </a:r>
            </a:p>
          </p:txBody>
        </p:sp>
        <p:sp>
          <p:nvSpPr>
            <p:cNvPr id="98" name="Text Box 47">
              <a:extLst>
                <a:ext uri="{FF2B5EF4-FFF2-40B4-BE49-F238E27FC236}">
                  <a16:creationId xmlns:a16="http://schemas.microsoft.com/office/drawing/2014/main" id="{C44303EA-5668-9997-7E8B-9835E521B6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4165" y="5791191"/>
              <a:ext cx="2494469" cy="5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pt-BR" sz="2400" b="1" dirty="0">
                  <a:solidFill>
                    <a:srgbClr val="008000"/>
                  </a:solidFill>
                </a:rPr>
                <a:t>// path = [A, D, G, F]</a:t>
              </a:r>
              <a:br>
                <a:rPr lang="en-US" altLang="pt-BR" sz="2400" b="1" dirty="0">
                  <a:solidFill>
                    <a:schemeClr val="accent2"/>
                  </a:solidFill>
                </a:rPr>
              </a:br>
              <a:endParaRPr lang="en-US" altLang="pt-BR" sz="2200" dirty="0">
                <a:latin typeface="Calibri" panose="020F0502020204030204" pitchFamily="34" charset="0"/>
              </a:endParaRPr>
            </a:p>
          </p:txBody>
        </p:sp>
      </p:grpSp>
      <p:sp>
        <p:nvSpPr>
          <p:cNvPr id="5" name="Line 43">
            <a:extLst>
              <a:ext uri="{FF2B5EF4-FFF2-40B4-BE49-F238E27FC236}">
                <a16:creationId xmlns:a16="http://schemas.microsoft.com/office/drawing/2014/main" id="{1923EC60-BC8B-44A6-EFE4-AAC9F9047A4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2842" y="3545771"/>
            <a:ext cx="2409224" cy="21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6ACD82D-DAA0-0D0C-1A63-FAA5DCBF8445}"/>
              </a:ext>
            </a:extLst>
          </p:cNvPr>
          <p:cNvSpPr/>
          <p:nvPr/>
        </p:nvSpPr>
        <p:spPr>
          <a:xfrm>
            <a:off x="7557829" y="3087037"/>
            <a:ext cx="704321" cy="679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829DAF92-3519-7F5C-3D5A-9D462106E723}"/>
              </a:ext>
            </a:extLst>
          </p:cNvPr>
          <p:cNvSpPr/>
          <p:nvPr/>
        </p:nvSpPr>
        <p:spPr>
          <a:xfrm>
            <a:off x="9228716" y="4770318"/>
            <a:ext cx="719307" cy="686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Text Box 38">
            <a:extLst>
              <a:ext uri="{FF2B5EF4-FFF2-40B4-BE49-F238E27FC236}">
                <a16:creationId xmlns:a16="http://schemas.microsoft.com/office/drawing/2014/main" id="{AC0C348F-B945-94EF-50C5-D5CED86C09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045" y="552880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48">
            <a:extLst>
              <a:ext uri="{FF2B5EF4-FFF2-40B4-BE49-F238E27FC236}">
                <a16:creationId xmlns:a16="http://schemas.microsoft.com/office/drawing/2014/main" id="{ED713169-2136-AB20-2C0C-5E103386F543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3626" y="5248804"/>
            <a:ext cx="2445144" cy="2536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>
              <a:highlight>
                <a:srgbClr val="800000"/>
              </a:highlight>
            </a:endParaRPr>
          </a:p>
        </p:txBody>
      </p:sp>
      <p:sp>
        <p:nvSpPr>
          <p:cNvPr id="22" name="Line 48">
            <a:extLst>
              <a:ext uri="{FF2B5EF4-FFF2-40B4-BE49-F238E27FC236}">
                <a16:creationId xmlns:a16="http://schemas.microsoft.com/office/drawing/2014/main" id="{D5923131-886B-A249-72FD-B78807A9908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20452" y="5244508"/>
            <a:ext cx="2139746" cy="6417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92C2B77-4C55-55BB-5207-6E19FF5FCE89}"/>
              </a:ext>
            </a:extLst>
          </p:cNvPr>
          <p:cNvSpPr/>
          <p:nvPr/>
        </p:nvSpPr>
        <p:spPr>
          <a:xfrm>
            <a:off x="7557829" y="6472099"/>
            <a:ext cx="719307" cy="686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25" name="AutoShape 17">
            <a:extLst>
              <a:ext uri="{FF2B5EF4-FFF2-40B4-BE49-F238E27FC236}">
                <a16:creationId xmlns:a16="http://schemas.microsoft.com/office/drawing/2014/main" id="{26F9A1F3-6E68-C0F9-2CEA-BD063E989B79}"/>
              </a:ext>
            </a:extLst>
          </p:cNvPr>
          <p:cNvCxnSpPr>
            <a:cxnSpLocks noChangeShapeType="1"/>
            <a:stCxn id="75" idx="2"/>
            <a:endCxn id="72" idx="6"/>
          </p:cNvCxnSpPr>
          <p:nvPr/>
        </p:nvCxnSpPr>
        <p:spPr bwMode="auto">
          <a:xfrm flipH="1">
            <a:off x="6711147" y="5117276"/>
            <a:ext cx="2517569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17">
            <a:extLst>
              <a:ext uri="{FF2B5EF4-FFF2-40B4-BE49-F238E27FC236}">
                <a16:creationId xmlns:a16="http://schemas.microsoft.com/office/drawing/2014/main" id="{422AA77A-E417-2F02-CB31-4973AE88AEBF}"/>
              </a:ext>
            </a:extLst>
          </p:cNvPr>
          <p:cNvCxnSpPr>
            <a:cxnSpLocks noChangeShapeType="1"/>
            <a:stCxn id="75" idx="3"/>
            <a:endCxn id="61" idx="7"/>
          </p:cNvCxnSpPr>
          <p:nvPr/>
        </p:nvCxnSpPr>
        <p:spPr bwMode="auto">
          <a:xfrm flipH="1">
            <a:off x="8164302" y="5357409"/>
            <a:ext cx="1169754" cy="121772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AutoShape 17">
            <a:extLst>
              <a:ext uri="{FF2B5EF4-FFF2-40B4-BE49-F238E27FC236}">
                <a16:creationId xmlns:a16="http://schemas.microsoft.com/office/drawing/2014/main" id="{1AF645EB-E20B-EFEC-CD84-0DE759DDEB96}"/>
              </a:ext>
            </a:extLst>
          </p:cNvPr>
          <p:cNvCxnSpPr>
            <a:cxnSpLocks noChangeShapeType="1"/>
            <a:stCxn id="8" idx="5"/>
            <a:endCxn id="60" idx="1"/>
          </p:cNvCxnSpPr>
          <p:nvPr/>
        </p:nvCxnSpPr>
        <p:spPr bwMode="auto">
          <a:xfrm>
            <a:off x="9842683" y="5356148"/>
            <a:ext cx="1049868" cy="121899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7" name="AutoShape 17">
            <a:extLst>
              <a:ext uri="{FF2B5EF4-FFF2-40B4-BE49-F238E27FC236}">
                <a16:creationId xmlns:a16="http://schemas.microsoft.com/office/drawing/2014/main" id="{5F39374B-7A50-3C94-B5F5-7319ABCA5631}"/>
              </a:ext>
            </a:extLst>
          </p:cNvPr>
          <p:cNvCxnSpPr>
            <a:cxnSpLocks noChangeShapeType="1"/>
            <a:stCxn id="75" idx="6"/>
            <a:endCxn id="66" idx="2"/>
          </p:cNvCxnSpPr>
          <p:nvPr/>
        </p:nvCxnSpPr>
        <p:spPr bwMode="auto">
          <a:xfrm>
            <a:off x="9948022" y="5117276"/>
            <a:ext cx="2277800" cy="0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Text Box 38">
            <a:extLst>
              <a:ext uri="{FF2B5EF4-FFF2-40B4-BE49-F238E27FC236}">
                <a16:creationId xmlns:a16="http://schemas.microsoft.com/office/drawing/2014/main" id="{87991478-4512-2616-99D1-12F55A108D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8228" y="2610358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8" name="Text Box 38">
            <a:extLst>
              <a:ext uri="{FF2B5EF4-FFF2-40B4-BE49-F238E27FC236}">
                <a16:creationId xmlns:a16="http://schemas.microsoft.com/office/drawing/2014/main" id="{821BFCA4-EEF9-7A61-9616-EA8B3E56D4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632" y="4317861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" name="Text Box 38">
            <a:extLst>
              <a:ext uri="{FF2B5EF4-FFF2-40B4-BE49-F238E27FC236}">
                <a16:creationId xmlns:a16="http://schemas.microsoft.com/office/drawing/2014/main" id="{DF058979-8764-8856-7E6D-3F2AC73BA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23710" y="490437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1" name="Text Box 38">
            <a:extLst>
              <a:ext uri="{FF2B5EF4-FFF2-40B4-BE49-F238E27FC236}">
                <a16:creationId xmlns:a16="http://schemas.microsoft.com/office/drawing/2014/main" id="{AFEA8B34-C39A-48B2-4D7E-2A92DA8C47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8435" y="7227655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5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74D048C-DFD9-5050-E22B-66FDFDF4CEB6}"/>
              </a:ext>
            </a:extLst>
          </p:cNvPr>
          <p:cNvSpPr/>
          <p:nvPr/>
        </p:nvSpPr>
        <p:spPr>
          <a:xfrm>
            <a:off x="10791488" y="3079894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9" name="AutoShape 17">
            <a:extLst>
              <a:ext uri="{FF2B5EF4-FFF2-40B4-BE49-F238E27FC236}">
                <a16:creationId xmlns:a16="http://schemas.microsoft.com/office/drawing/2014/main" id="{0EBF7D5D-71BE-E3C9-55B5-D521268E264B}"/>
              </a:ext>
            </a:extLst>
          </p:cNvPr>
          <p:cNvCxnSpPr>
            <a:cxnSpLocks noChangeShapeType="1"/>
            <a:stCxn id="7" idx="5"/>
            <a:endCxn id="66" idx="1"/>
          </p:cNvCxnSpPr>
          <p:nvPr/>
        </p:nvCxnSpPr>
        <p:spPr bwMode="auto">
          <a:xfrm>
            <a:off x="11405455" y="3665724"/>
            <a:ext cx="925707" cy="121141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2" name="AutoShape 17">
            <a:extLst>
              <a:ext uri="{FF2B5EF4-FFF2-40B4-BE49-F238E27FC236}">
                <a16:creationId xmlns:a16="http://schemas.microsoft.com/office/drawing/2014/main" id="{910DC71B-814C-CC2F-C670-757C7A41BD9E}"/>
              </a:ext>
            </a:extLst>
          </p:cNvPr>
          <p:cNvCxnSpPr>
            <a:cxnSpLocks noChangeShapeType="1"/>
            <a:stCxn id="65" idx="3"/>
            <a:endCxn id="75" idx="7"/>
          </p:cNvCxnSpPr>
          <p:nvPr/>
        </p:nvCxnSpPr>
        <p:spPr bwMode="auto">
          <a:xfrm flipH="1">
            <a:off x="9842682" y="3659414"/>
            <a:ext cx="1049869" cy="1217728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28E766BE-AB08-15D7-874C-4E7F8F2DFECB}"/>
              </a:ext>
            </a:extLst>
          </p:cNvPr>
          <p:cNvSpPr/>
          <p:nvPr/>
        </p:nvSpPr>
        <p:spPr>
          <a:xfrm>
            <a:off x="5996856" y="4770318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D9E5F56A-5DD0-DBFF-D486-D4029A6A31FE}"/>
              </a:ext>
            </a:extLst>
          </p:cNvPr>
          <p:cNvSpPr/>
          <p:nvPr/>
        </p:nvSpPr>
        <p:spPr>
          <a:xfrm>
            <a:off x="12225821" y="4767015"/>
            <a:ext cx="719307" cy="686342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A6803FD-9E5A-3F19-6D02-BE278F434877}"/>
              </a:ext>
            </a:extLst>
          </p:cNvPr>
          <p:cNvSpPr/>
          <p:nvPr/>
        </p:nvSpPr>
        <p:spPr>
          <a:xfrm>
            <a:off x="10787265" y="6475432"/>
            <a:ext cx="719307" cy="68634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1" name="AutoShape 17">
            <a:extLst>
              <a:ext uri="{FF2B5EF4-FFF2-40B4-BE49-F238E27FC236}">
                <a16:creationId xmlns:a16="http://schemas.microsoft.com/office/drawing/2014/main" id="{3E23159E-E968-61A4-0DDA-5D2B84F4B44C}"/>
              </a:ext>
            </a:extLst>
          </p:cNvPr>
          <p:cNvCxnSpPr>
            <a:cxnSpLocks noChangeShapeType="1"/>
            <a:stCxn id="3" idx="2"/>
            <a:endCxn id="24" idx="6"/>
          </p:cNvCxnSpPr>
          <p:nvPr/>
        </p:nvCxnSpPr>
        <p:spPr bwMode="auto">
          <a:xfrm flipH="1" flipV="1">
            <a:off x="8277136" y="6815270"/>
            <a:ext cx="2510129" cy="3333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Text Box 38">
            <a:extLst>
              <a:ext uri="{FF2B5EF4-FFF2-40B4-BE49-F238E27FC236}">
                <a16:creationId xmlns:a16="http://schemas.microsoft.com/office/drawing/2014/main" id="{4868D262-EF13-88E0-94CD-4875ECA53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66639" y="7217334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6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6D0944D2-279C-250A-AFFE-E242BE21426C}"/>
              </a:ext>
            </a:extLst>
          </p:cNvPr>
          <p:cNvSpPr/>
          <p:nvPr/>
        </p:nvSpPr>
        <p:spPr>
          <a:xfrm>
            <a:off x="7510851" y="6422294"/>
            <a:ext cx="819409" cy="7859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8AD2CB9-9CD3-8F45-26E7-3BCB9880694C}"/>
              </a:ext>
            </a:extLst>
          </p:cNvPr>
          <p:cNvSpPr/>
          <p:nvPr/>
        </p:nvSpPr>
        <p:spPr>
          <a:xfrm>
            <a:off x="10743970" y="6429622"/>
            <a:ext cx="819409" cy="7859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B9D1C1D-A0DA-CD97-D675-B4E652AFD385}"/>
              </a:ext>
            </a:extLst>
          </p:cNvPr>
          <p:cNvSpPr/>
          <p:nvPr/>
        </p:nvSpPr>
        <p:spPr>
          <a:xfrm>
            <a:off x="9193316" y="4738196"/>
            <a:ext cx="796168" cy="75280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34E6148-4C80-CF46-11F7-8AED55345F2C}"/>
              </a:ext>
            </a:extLst>
          </p:cNvPr>
          <p:cNvSpPr/>
          <p:nvPr/>
        </p:nvSpPr>
        <p:spPr>
          <a:xfrm>
            <a:off x="7511089" y="3045027"/>
            <a:ext cx="797799" cy="7599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Seta: para a Direita 18">
            <a:extLst>
              <a:ext uri="{FF2B5EF4-FFF2-40B4-BE49-F238E27FC236}">
                <a16:creationId xmlns:a16="http://schemas.microsoft.com/office/drawing/2014/main" id="{4C5C453B-5037-27CC-93D2-8DCC6D14C82E}"/>
              </a:ext>
            </a:extLst>
          </p:cNvPr>
          <p:cNvSpPr/>
          <p:nvPr/>
        </p:nvSpPr>
        <p:spPr>
          <a:xfrm>
            <a:off x="8451850" y="6912026"/>
            <a:ext cx="2231502" cy="15970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99BBA14E-B464-BAF0-F8DC-E3F0E30CEF6B}"/>
              </a:ext>
            </a:extLst>
          </p:cNvPr>
          <p:cNvSpPr/>
          <p:nvPr/>
        </p:nvSpPr>
        <p:spPr>
          <a:xfrm rot="13757070">
            <a:off x="9565075" y="5975307"/>
            <a:ext cx="1418519" cy="15970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Seta: para a Direita 22">
            <a:extLst>
              <a:ext uri="{FF2B5EF4-FFF2-40B4-BE49-F238E27FC236}">
                <a16:creationId xmlns:a16="http://schemas.microsoft.com/office/drawing/2014/main" id="{D9204092-24B2-DE21-7453-B600C5CB5227}"/>
              </a:ext>
            </a:extLst>
          </p:cNvPr>
          <p:cNvSpPr/>
          <p:nvPr/>
        </p:nvSpPr>
        <p:spPr>
          <a:xfrm rot="13533313">
            <a:off x="7922699" y="4258760"/>
            <a:ext cx="1462259" cy="15970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169259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 txBox="1">
            <a:spLocks noGrp="1"/>
          </p:cNvSpPr>
          <p:nvPr>
            <p:ph type="title"/>
          </p:nvPr>
        </p:nvSpPr>
        <p:spPr>
          <a:xfrm>
            <a:off x="595650" y="644175"/>
            <a:ext cx="119967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Dijkstra Pathfinding Visualization in Rome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076" y="1513578"/>
            <a:ext cx="11996647" cy="6726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"/>
          <p:cNvSpPr txBox="1">
            <a:spLocks noGrp="1"/>
          </p:cNvSpPr>
          <p:nvPr>
            <p:ph type="title"/>
          </p:nvPr>
        </p:nvSpPr>
        <p:spPr>
          <a:xfrm>
            <a:off x="595638" y="644175"/>
            <a:ext cx="9411962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Solução com o Algoritmo de Dijkstra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8"/>
          <p:cNvSpPr txBox="1">
            <a:spLocks noGrp="1"/>
          </p:cNvSpPr>
          <p:nvPr>
            <p:ph type="body" idx="1"/>
          </p:nvPr>
        </p:nvSpPr>
        <p:spPr>
          <a:xfrm>
            <a:off x="595638" y="3132301"/>
            <a:ext cx="7026300" cy="34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4330" marR="5080" lvl="0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•"/>
            </a:pPr>
            <a:r>
              <a:rPr lang="pt-BR" sz="3200" b="1">
                <a:latin typeface="Arial Narrow"/>
                <a:ea typeface="Arial Narrow"/>
                <a:cs typeface="Arial Narrow"/>
                <a:sym typeface="Arial Narrow"/>
              </a:rPr>
              <a:t>Navegação em mapas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354330" marR="5080" lvl="0" indent="-266065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rlito"/>
              <a:buNone/>
            </a:pPr>
            <a:endParaRPr sz="1600">
              <a:latin typeface="Arial Narrow"/>
              <a:ea typeface="Arial Narrow"/>
              <a:cs typeface="Arial Narrow"/>
              <a:sym typeface="Arial Narrow"/>
            </a:endParaRPr>
          </a:p>
          <a:p>
            <a:pPr marL="811530" marR="5080" lvl="1" indent="-342265" algn="just" rtl="0">
              <a:spcBef>
                <a:spcPts val="100"/>
              </a:spcBef>
              <a:spcAft>
                <a:spcPts val="0"/>
              </a:spcAft>
              <a:buSzPts val="2100"/>
              <a:buFont typeface="Arial Narrow"/>
              <a:buChar char="•"/>
            </a:pPr>
            <a:r>
              <a:rPr lang="pt-BR" sz="2800">
                <a:latin typeface="Arial Narrow"/>
                <a:ea typeface="Arial Narrow"/>
                <a:cs typeface="Arial Narrow"/>
                <a:sym typeface="Arial Narrow"/>
              </a:rPr>
              <a:t>Calcula a rota mais eficiente, economizando tempo e recursos.</a:t>
            </a:r>
            <a:endParaRPr sz="2800">
              <a:latin typeface="Arial Narrow"/>
              <a:ea typeface="Arial Narrow"/>
              <a:cs typeface="Arial Narrow"/>
              <a:sym typeface="Arial Narrow"/>
            </a:endParaRPr>
          </a:p>
          <a:p>
            <a:pPr marL="354330" marR="5080" lvl="0" indent="-27559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rlito"/>
              <a:buNone/>
            </a:pPr>
            <a:endParaRPr sz="1400">
              <a:latin typeface="Arial Narrow"/>
              <a:ea typeface="Arial Narrow"/>
              <a:cs typeface="Arial Narrow"/>
              <a:sym typeface="Arial Narrow"/>
            </a:endParaRPr>
          </a:p>
          <a:p>
            <a:pPr marL="811530" marR="5080" lvl="1" indent="-342265" algn="just" rtl="0">
              <a:spcBef>
                <a:spcPts val="10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pt-BR" sz="2800" b="1">
                <a:latin typeface="Arial Narrow"/>
                <a:ea typeface="Arial Narrow"/>
                <a:cs typeface="Arial Narrow"/>
                <a:sym typeface="Arial Narrow"/>
              </a:rPr>
              <a:t>Benefício</a:t>
            </a:r>
            <a:r>
              <a:rPr lang="pt-BR" sz="2800">
                <a:latin typeface="Arial Narrow"/>
                <a:ea typeface="Arial Narrow"/>
                <a:cs typeface="Arial Narrow"/>
                <a:sym typeface="Arial Narrow"/>
              </a:rPr>
              <a:t>: Facilita a navegação em tempo real.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811530" marR="5080" lvl="1" indent="-208915" algn="l" rtl="0">
              <a:spcBef>
                <a:spcPts val="100"/>
              </a:spcBef>
              <a:spcAft>
                <a:spcPts val="0"/>
              </a:spcAft>
              <a:buSzPts val="2100"/>
              <a:buFont typeface="Calibri"/>
              <a:buNone/>
            </a:pPr>
            <a:endParaRPr sz="2800">
              <a:latin typeface="Arial Narrow"/>
              <a:ea typeface="Arial Narrow"/>
              <a:cs typeface="Arial Narrow"/>
              <a:sym typeface="Arial Narrow"/>
            </a:endParaRPr>
          </a:p>
          <a:p>
            <a:pPr marL="354330" marR="5080" lvl="0" indent="-25654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Carlito"/>
              <a:buNone/>
            </a:pPr>
            <a:endParaRPr sz="180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508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8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8527694" y="5261895"/>
            <a:ext cx="609600" cy="609600"/>
          </a:xfrm>
          <a:prstGeom prst="ellipse">
            <a:avLst/>
          </a:prstGeom>
          <a:solidFill>
            <a:srgbClr val="95373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cxnSp>
        <p:nvCxnSpPr>
          <p:cNvPr id="123" name="Google Shape;123;p8"/>
          <p:cNvCxnSpPr>
            <a:stCxn id="122" idx="0"/>
            <a:endCxn id="124" idx="4"/>
          </p:cNvCxnSpPr>
          <p:nvPr/>
        </p:nvCxnSpPr>
        <p:spPr>
          <a:xfrm rot="10800000" flipH="1">
            <a:off x="8832494" y="4477695"/>
            <a:ext cx="41700" cy="784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8"/>
          <p:cNvSpPr/>
          <p:nvPr/>
        </p:nvSpPr>
        <p:spPr>
          <a:xfrm>
            <a:off x="8676083" y="4096677"/>
            <a:ext cx="396300" cy="3810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11042294" y="3204495"/>
            <a:ext cx="609600" cy="609600"/>
          </a:xfrm>
          <a:prstGeom prst="ellipse">
            <a:avLst/>
          </a:prstGeom>
          <a:solidFill>
            <a:srgbClr val="728E3A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9803376" y="3906177"/>
            <a:ext cx="396300" cy="3810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10645993" y="4394667"/>
            <a:ext cx="396300" cy="381000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9984958" y="5260081"/>
            <a:ext cx="396300" cy="381000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9415679" y="4719871"/>
            <a:ext cx="396300" cy="3810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cxnSp>
        <p:nvCxnSpPr>
          <p:cNvPr id="130" name="Google Shape;130;p8"/>
          <p:cNvCxnSpPr>
            <a:stCxn id="124" idx="6"/>
            <a:endCxn id="129" idx="2"/>
          </p:cNvCxnSpPr>
          <p:nvPr/>
        </p:nvCxnSpPr>
        <p:spPr>
          <a:xfrm>
            <a:off x="9072383" y="4287177"/>
            <a:ext cx="343200" cy="6231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1" name="Google Shape;131;p8"/>
          <p:cNvCxnSpPr>
            <a:stCxn id="126" idx="3"/>
            <a:endCxn id="129" idx="0"/>
          </p:cNvCxnSpPr>
          <p:nvPr/>
        </p:nvCxnSpPr>
        <p:spPr>
          <a:xfrm flipH="1">
            <a:off x="9613913" y="4231381"/>
            <a:ext cx="247500" cy="4884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2" name="Google Shape;132;p8"/>
          <p:cNvCxnSpPr>
            <a:stCxn id="125" idx="2"/>
            <a:endCxn id="126" idx="7"/>
          </p:cNvCxnSpPr>
          <p:nvPr/>
        </p:nvCxnSpPr>
        <p:spPr>
          <a:xfrm flipH="1">
            <a:off x="10141694" y="3509295"/>
            <a:ext cx="900600" cy="452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33" name="Google Shape;133;p8"/>
          <p:cNvCxnSpPr>
            <a:stCxn id="122" idx="6"/>
            <a:endCxn id="128" idx="3"/>
          </p:cNvCxnSpPr>
          <p:nvPr/>
        </p:nvCxnSpPr>
        <p:spPr>
          <a:xfrm>
            <a:off x="9137294" y="5566695"/>
            <a:ext cx="905700" cy="18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34" name="Google Shape;134;p8"/>
          <p:cNvCxnSpPr>
            <a:stCxn id="127" idx="7"/>
            <a:endCxn id="125" idx="3"/>
          </p:cNvCxnSpPr>
          <p:nvPr/>
        </p:nvCxnSpPr>
        <p:spPr>
          <a:xfrm rot="10800000" flipH="1">
            <a:off x="10984256" y="3724763"/>
            <a:ext cx="147300" cy="725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135" name="Google Shape;135;p8"/>
          <p:cNvCxnSpPr>
            <a:stCxn id="128" idx="7"/>
            <a:endCxn id="127" idx="3"/>
          </p:cNvCxnSpPr>
          <p:nvPr/>
        </p:nvCxnSpPr>
        <p:spPr>
          <a:xfrm rot="10800000" flipH="1">
            <a:off x="10323221" y="4719777"/>
            <a:ext cx="380700" cy="596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>
            <a:spLocks noGrp="1"/>
          </p:cNvSpPr>
          <p:nvPr>
            <p:ph type="title"/>
          </p:nvPr>
        </p:nvSpPr>
        <p:spPr>
          <a:xfrm>
            <a:off x="595638" y="644175"/>
            <a:ext cx="659638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Reference</a:t>
            </a:r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body" idx="1"/>
          </p:nvPr>
        </p:nvSpPr>
        <p:spPr>
          <a:xfrm>
            <a:off x="771384" y="1855262"/>
            <a:ext cx="10985500" cy="5971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727" y="2449299"/>
            <a:ext cx="3861345" cy="4855002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/>
          <p:nvPr/>
        </p:nvSpPr>
        <p:spPr>
          <a:xfrm>
            <a:off x="5678416" y="7395555"/>
            <a:ext cx="16479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/>
              <a:t>Chapter 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>
            <a:spLocks noGrp="1"/>
          </p:cNvSpPr>
          <p:nvPr>
            <p:ph type="title"/>
          </p:nvPr>
        </p:nvSpPr>
        <p:spPr>
          <a:xfrm>
            <a:off x="595660" y="533400"/>
            <a:ext cx="42318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Motivação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 txBox="1">
            <a:spLocks noGrp="1"/>
          </p:cNvSpPr>
          <p:nvPr>
            <p:ph type="body" idx="1"/>
          </p:nvPr>
        </p:nvSpPr>
        <p:spPr>
          <a:xfrm>
            <a:off x="637375" y="2846250"/>
            <a:ext cx="7026300" cy="40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4330" marR="5080" lvl="0" indent="-34226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Narrow"/>
              <a:buChar char="•"/>
            </a:pPr>
            <a:r>
              <a:rPr lang="pt-BR" sz="3200" b="1">
                <a:latin typeface="Arial Narrow"/>
                <a:ea typeface="Arial Narrow"/>
                <a:cs typeface="Arial Narrow"/>
                <a:sym typeface="Arial Narrow"/>
              </a:rPr>
              <a:t>Navegação em mapas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354330" marR="5080" lvl="0" indent="-266065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rlito"/>
              <a:buNone/>
            </a:pPr>
            <a:endParaRPr sz="1600">
              <a:latin typeface="Arial Narrow"/>
              <a:ea typeface="Arial Narrow"/>
              <a:cs typeface="Arial Narrow"/>
              <a:sym typeface="Arial Narrow"/>
            </a:endParaRPr>
          </a:p>
          <a:p>
            <a:pPr marL="811530" marR="5080" lvl="1" indent="-342265" algn="just" rtl="0">
              <a:spcBef>
                <a:spcPts val="100"/>
              </a:spcBef>
              <a:spcAft>
                <a:spcPts val="0"/>
              </a:spcAft>
              <a:buSzPts val="2100"/>
              <a:buFont typeface="Carlito"/>
              <a:buChar char="•"/>
            </a:pPr>
            <a:r>
              <a:rPr lang="pt-BR" sz="2800" b="1">
                <a:latin typeface="Arial Narrow"/>
                <a:ea typeface="Arial Narrow"/>
                <a:cs typeface="Arial Narrow"/>
                <a:sym typeface="Arial Narrow"/>
              </a:rPr>
              <a:t>Situação:</a:t>
            </a:r>
            <a:r>
              <a:rPr lang="pt-BR" sz="2800">
                <a:latin typeface="Arial Narrow"/>
                <a:ea typeface="Arial Narrow"/>
                <a:cs typeface="Arial Narrow"/>
                <a:sym typeface="Arial Narrow"/>
              </a:rPr>
              <a:t> Você está em uma cidade desconhecida e precisa encontrar a rota mais eficiente do hotel até um restaurante.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354330" marR="5080" lvl="0" indent="-27559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rlito"/>
              <a:buNone/>
            </a:pPr>
            <a:endParaRPr sz="1400">
              <a:latin typeface="Arial Narrow"/>
              <a:ea typeface="Arial Narrow"/>
              <a:cs typeface="Arial Narrow"/>
              <a:sym typeface="Arial Narrow"/>
            </a:endParaRPr>
          </a:p>
          <a:p>
            <a:pPr marL="811530" marR="5080" lvl="1" indent="-342265" algn="just" rtl="0">
              <a:spcBef>
                <a:spcPts val="100"/>
              </a:spcBef>
              <a:spcAft>
                <a:spcPts val="0"/>
              </a:spcAft>
              <a:buSzPts val="2100"/>
              <a:buFont typeface="Calibri"/>
              <a:buChar char="•"/>
            </a:pPr>
            <a:r>
              <a:rPr lang="pt-BR" sz="2800" b="1">
                <a:latin typeface="Arial Narrow"/>
                <a:ea typeface="Arial Narrow"/>
                <a:cs typeface="Arial Narrow"/>
                <a:sym typeface="Arial Narrow"/>
              </a:rPr>
              <a:t>Desafio</a:t>
            </a:r>
            <a:r>
              <a:rPr lang="pt-BR" sz="2800">
                <a:latin typeface="Arial Narrow"/>
                <a:ea typeface="Arial Narrow"/>
                <a:cs typeface="Arial Narrow"/>
                <a:sym typeface="Arial Narrow"/>
              </a:rPr>
              <a:t>: Considerar distâncias e possíveis obstáculos.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811530" marR="5080" lvl="1" indent="-208915" algn="l" rtl="0">
              <a:spcBef>
                <a:spcPts val="100"/>
              </a:spcBef>
              <a:spcAft>
                <a:spcPts val="0"/>
              </a:spcAft>
              <a:buSzPts val="2100"/>
              <a:buFont typeface="Calibri"/>
              <a:buNone/>
            </a:pPr>
            <a:endParaRPr sz="280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marR="508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None/>
            </a:pPr>
            <a:endParaRPr sz="2800"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8685807" y="5295900"/>
            <a:ext cx="609600" cy="609600"/>
          </a:xfrm>
          <a:prstGeom prst="ellipse">
            <a:avLst/>
          </a:prstGeom>
          <a:solidFill>
            <a:srgbClr val="953734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cxnSp>
        <p:nvCxnSpPr>
          <p:cNvPr id="60" name="Google Shape;60;p2"/>
          <p:cNvCxnSpPr>
            <a:stCxn id="59" idx="0"/>
            <a:endCxn id="61" idx="4"/>
          </p:cNvCxnSpPr>
          <p:nvPr/>
        </p:nvCxnSpPr>
        <p:spPr>
          <a:xfrm rot="10800000" flipH="1">
            <a:off x="8990607" y="4511700"/>
            <a:ext cx="41700" cy="784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1" name="Google Shape;61;p2"/>
          <p:cNvSpPr/>
          <p:nvPr/>
        </p:nvSpPr>
        <p:spPr>
          <a:xfrm>
            <a:off x="8834196" y="4130682"/>
            <a:ext cx="396300" cy="3810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11200407" y="3238500"/>
            <a:ext cx="609600" cy="609600"/>
          </a:xfrm>
          <a:prstGeom prst="ellipse">
            <a:avLst/>
          </a:prstGeom>
          <a:solidFill>
            <a:srgbClr val="C2D59B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9961489" y="3940182"/>
            <a:ext cx="396300" cy="3810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10804106" y="4428672"/>
            <a:ext cx="396300" cy="3810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10143071" y="5294086"/>
            <a:ext cx="396300" cy="3810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9573792" y="4753876"/>
            <a:ext cx="396300" cy="381000"/>
          </a:xfrm>
          <a:prstGeom prst="ellipse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</a:endParaRPr>
          </a:p>
        </p:txBody>
      </p:sp>
      <p:cxnSp>
        <p:nvCxnSpPr>
          <p:cNvPr id="67" name="Google Shape;67;p2"/>
          <p:cNvCxnSpPr>
            <a:stCxn id="59" idx="6"/>
            <a:endCxn id="65" idx="3"/>
          </p:cNvCxnSpPr>
          <p:nvPr/>
        </p:nvCxnSpPr>
        <p:spPr>
          <a:xfrm>
            <a:off x="9295407" y="5600700"/>
            <a:ext cx="905700" cy="186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2"/>
          <p:cNvCxnSpPr>
            <a:stCxn id="61" idx="6"/>
            <a:endCxn id="66" idx="2"/>
          </p:cNvCxnSpPr>
          <p:nvPr/>
        </p:nvCxnSpPr>
        <p:spPr>
          <a:xfrm>
            <a:off x="9230496" y="4321182"/>
            <a:ext cx="343200" cy="6231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2"/>
          <p:cNvCxnSpPr>
            <a:stCxn id="63" idx="3"/>
            <a:endCxn id="66" idx="0"/>
          </p:cNvCxnSpPr>
          <p:nvPr/>
        </p:nvCxnSpPr>
        <p:spPr>
          <a:xfrm flipH="1">
            <a:off x="9772026" y="4265386"/>
            <a:ext cx="247500" cy="4884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0" name="Google Shape;70;p2"/>
          <p:cNvCxnSpPr>
            <a:stCxn id="64" idx="3"/>
            <a:endCxn id="65" idx="7"/>
          </p:cNvCxnSpPr>
          <p:nvPr/>
        </p:nvCxnSpPr>
        <p:spPr>
          <a:xfrm flipH="1">
            <a:off x="10481443" y="4753876"/>
            <a:ext cx="380700" cy="5961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1" name="Google Shape;71;p2"/>
          <p:cNvCxnSpPr>
            <a:stCxn id="62" idx="2"/>
            <a:endCxn id="63" idx="7"/>
          </p:cNvCxnSpPr>
          <p:nvPr/>
        </p:nvCxnSpPr>
        <p:spPr>
          <a:xfrm flipH="1">
            <a:off x="10299807" y="3543300"/>
            <a:ext cx="900600" cy="452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2"/>
          <p:cNvCxnSpPr>
            <a:stCxn id="64" idx="7"/>
            <a:endCxn id="62" idx="3"/>
          </p:cNvCxnSpPr>
          <p:nvPr/>
        </p:nvCxnSpPr>
        <p:spPr>
          <a:xfrm rot="10800000" flipH="1">
            <a:off x="11142369" y="3758768"/>
            <a:ext cx="147300" cy="72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 txBox="1">
            <a:spLocks noGrp="1"/>
          </p:cNvSpPr>
          <p:nvPr>
            <p:ph type="title"/>
          </p:nvPr>
        </p:nvSpPr>
        <p:spPr>
          <a:xfrm>
            <a:off x="595638" y="644175"/>
            <a:ext cx="6596380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>
                <a:latin typeface="Arial"/>
                <a:ea typeface="Arial"/>
                <a:cs typeface="Arial"/>
                <a:sym typeface="Arial"/>
              </a:rPr>
              <a:t>Dijkstra’s </a:t>
            </a:r>
            <a:r>
              <a:rPr lang="pt-BR" sz="4000" b="1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pt-BR" sz="4000" b="1" i="0">
                <a:latin typeface="Arial"/>
                <a:ea typeface="Arial"/>
                <a:cs typeface="Arial"/>
                <a:sym typeface="Arial"/>
              </a:rPr>
              <a:t>lgorithm</a:t>
            </a:r>
            <a:endParaRPr/>
          </a:p>
        </p:txBody>
      </p:sp>
      <p:sp>
        <p:nvSpPr>
          <p:cNvPr id="78" name="Google Shape;78;p3"/>
          <p:cNvSpPr txBox="1"/>
          <p:nvPr/>
        </p:nvSpPr>
        <p:spPr>
          <a:xfrm>
            <a:off x="771384" y="1855262"/>
            <a:ext cx="10563900" cy="43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35433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 Narrow"/>
              <a:buChar char="•"/>
            </a:pPr>
            <a:r>
              <a:rPr lang="pt-BR" sz="3600">
                <a:latin typeface="Arial Narrow"/>
                <a:ea typeface="Arial Narrow"/>
                <a:cs typeface="Arial Narrow"/>
                <a:sym typeface="Arial Narrow"/>
              </a:rPr>
              <a:t>Conceito:</a:t>
            </a:r>
            <a:endParaRPr>
              <a:latin typeface="Arial Narrow"/>
              <a:ea typeface="Arial Narrow"/>
              <a:cs typeface="Arial Narrow"/>
              <a:sym typeface="Arial Narrow"/>
            </a:endParaRPr>
          </a:p>
          <a:p>
            <a:pPr marL="12700" lvl="4" indent="0" algn="just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3600">
                <a:latin typeface="Arial Narrow"/>
                <a:ea typeface="Arial Narrow"/>
                <a:cs typeface="Arial Narrow"/>
                <a:sym typeface="Arial Narrow"/>
              </a:rPr>
              <a:t>		-</a:t>
            </a:r>
            <a:r>
              <a:rPr lang="pt-BR" sz="3600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Algoritmo Guloso </a:t>
            </a:r>
            <a:r>
              <a:rPr lang="pt-BR" sz="3600">
                <a:latin typeface="Arial Narrow"/>
                <a:ea typeface="Arial Narrow"/>
                <a:cs typeface="Arial Narrow"/>
                <a:sym typeface="Arial Narrow"/>
              </a:rPr>
              <a:t>é uma técnica de design de algoritmos que tenta resolver problemas fazendo escolhas locais ótimas.</a:t>
            </a:r>
            <a:endParaRPr sz="360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00000"/>
              </a:lnSpc>
              <a:spcBef>
                <a:spcPts val="1925"/>
              </a:spcBef>
              <a:spcAft>
                <a:spcPts val="0"/>
              </a:spcAft>
              <a:buNone/>
            </a:pPr>
            <a:endParaRPr sz="3600">
              <a:latin typeface="Arial Narrow"/>
              <a:ea typeface="Arial Narrow"/>
              <a:cs typeface="Arial Narrow"/>
              <a:sym typeface="Arial Narrow"/>
            </a:endParaRPr>
          </a:p>
          <a:p>
            <a:pPr marL="354330" lvl="0" indent="-34163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 Narrow"/>
              <a:buChar char="•"/>
            </a:pPr>
            <a:r>
              <a:rPr lang="pt-BR" sz="3600">
                <a:latin typeface="Arial Narrow"/>
                <a:ea typeface="Arial Narrow"/>
                <a:cs typeface="Arial Narrow"/>
                <a:sym typeface="Arial Narrow"/>
              </a:rPr>
              <a:t>Para que serve?</a:t>
            </a:r>
            <a:endParaRPr sz="360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1" indent="0" algn="just" rtl="0">
              <a:spcBef>
                <a:spcPts val="1925"/>
              </a:spcBef>
              <a:spcAft>
                <a:spcPts val="0"/>
              </a:spcAft>
              <a:buNone/>
            </a:pPr>
            <a:r>
              <a:rPr lang="pt-BR" sz="3600">
                <a:latin typeface="Arial Narrow"/>
                <a:ea typeface="Arial Narrow"/>
                <a:cs typeface="Arial Narrow"/>
                <a:sym typeface="Arial Narrow"/>
              </a:rPr>
              <a:t>	</a:t>
            </a:r>
            <a:r>
              <a:rPr lang="pt-BR" sz="36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 -</a:t>
            </a:r>
            <a:r>
              <a:rPr lang="pt-BR" sz="3600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Dijkstra </a:t>
            </a:r>
            <a:r>
              <a:rPr lang="pt-BR" sz="36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resolve o </a:t>
            </a:r>
            <a:r>
              <a:rPr lang="pt-BR" sz="3600">
                <a:solidFill>
                  <a:srgbClr val="C00000"/>
                </a:solidFill>
                <a:latin typeface="Arial Narrow"/>
                <a:ea typeface="Arial Narrow"/>
                <a:cs typeface="Arial Narrow"/>
                <a:sym typeface="Arial Narrow"/>
              </a:rPr>
              <a:t>problema do caminho mais curto </a:t>
            </a:r>
            <a:r>
              <a:rPr lang="pt-BR" sz="3600">
                <a:solidFill>
                  <a:schemeClr val="dk1"/>
                </a:solidFill>
                <a:latin typeface="Arial Narrow"/>
                <a:ea typeface="Arial Narrow"/>
                <a:cs typeface="Arial Narrow"/>
                <a:sym typeface="Arial Narrow"/>
              </a:rPr>
              <a:t>em um grafo com arestas com peso não negativo.</a:t>
            </a:r>
            <a:endParaRPr sz="360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1008eb9359_0_0"/>
          <p:cNvSpPr txBox="1">
            <a:spLocks noGrp="1"/>
          </p:cNvSpPr>
          <p:nvPr>
            <p:ph type="title"/>
          </p:nvPr>
        </p:nvSpPr>
        <p:spPr>
          <a:xfrm>
            <a:off x="595638" y="644175"/>
            <a:ext cx="6596400" cy="6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Como Funciona?</a:t>
            </a:r>
            <a:endParaRPr/>
          </a:p>
        </p:txBody>
      </p:sp>
      <p:sp>
        <p:nvSpPr>
          <p:cNvPr id="85" name="Google Shape;85;g31008eb9359_0_0"/>
          <p:cNvSpPr txBox="1">
            <a:spLocks noGrp="1"/>
          </p:cNvSpPr>
          <p:nvPr>
            <p:ph type="body" idx="1"/>
          </p:nvPr>
        </p:nvSpPr>
        <p:spPr>
          <a:xfrm>
            <a:off x="771375" y="1855225"/>
            <a:ext cx="12233400" cy="79887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400" b="1">
                <a:latin typeface="Arial Narrow"/>
                <a:ea typeface="Arial Narrow"/>
                <a:cs typeface="Arial Narrow"/>
                <a:sym typeface="Arial Narrow"/>
              </a:rPr>
              <a:t>Inicialização dos vértices:</a:t>
            </a:r>
            <a:endParaRPr sz="34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3400">
                <a:latin typeface="Arial Narrow"/>
                <a:ea typeface="Arial Narrow"/>
                <a:cs typeface="Arial Narrow"/>
                <a:sym typeface="Arial Narrow"/>
              </a:rPr>
              <a:t>Começa com um ponto de origem (vértice inicial) e define a distância para si mesmo como zero.</a:t>
            </a:r>
            <a:endParaRPr sz="340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400" b="1">
                <a:latin typeface="Arial Narrow"/>
                <a:ea typeface="Arial Narrow"/>
                <a:cs typeface="Arial Narrow"/>
                <a:sym typeface="Arial Narrow"/>
              </a:rPr>
              <a:t>Relaxação das arestas:</a:t>
            </a:r>
            <a:endParaRPr sz="33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3400">
                <a:latin typeface="Arial Narrow"/>
                <a:ea typeface="Arial Narrow"/>
                <a:cs typeface="Arial Narrow"/>
                <a:sym typeface="Arial Narrow"/>
              </a:rPr>
              <a:t>Para cada vértice vizinho não processado, verifica-se se o caminho pelo vértice atual oferece uma menor distância em comparação àquela já registrada. Caso positivo, essa distância é atualizada.</a:t>
            </a:r>
            <a:endParaRPr sz="340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400" b="1">
                <a:latin typeface="Arial Narrow"/>
                <a:ea typeface="Arial Narrow"/>
                <a:cs typeface="Arial Narrow"/>
                <a:sym typeface="Arial Narrow"/>
              </a:rPr>
              <a:t>Atualização da árvore de caminhos mínimos:</a:t>
            </a:r>
            <a:endParaRPr sz="3400" b="1">
              <a:latin typeface="Arial Narrow"/>
              <a:ea typeface="Arial Narrow"/>
              <a:cs typeface="Arial Narrow"/>
              <a:sym typeface="Arial Narrow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3400">
                <a:latin typeface="Arial Narrow"/>
                <a:ea typeface="Arial Narrow"/>
                <a:cs typeface="Arial Narrow"/>
                <a:sym typeface="Arial Narrow"/>
              </a:rPr>
              <a:t>A cada nova atualização, o vértice processado é adicionado à árvore, até que todos os vértices relevantes tenham sido percorridos e o caminho mais curto seja determinado.</a:t>
            </a:r>
            <a:endParaRPr sz="3400">
              <a:latin typeface="Arial Narrow"/>
              <a:ea typeface="Arial Narrow"/>
              <a:cs typeface="Arial Narrow"/>
              <a:sym typeface="Arial Narrow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400"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2d51e36359b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5997" y="2810502"/>
            <a:ext cx="2266950" cy="1259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2d51e36359b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9797" y="4245906"/>
            <a:ext cx="23193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g2d51e36359b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56062" y="3711867"/>
            <a:ext cx="421957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g2d51e36359b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33203" y="7878888"/>
            <a:ext cx="3257550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2d51e36359b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18903" y="1991929"/>
            <a:ext cx="33718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2d51e36359b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80890" y="6867571"/>
            <a:ext cx="2047875" cy="61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2d51e36359b_0_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11593" y="4876800"/>
            <a:ext cx="34290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2d51e36359b_0_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83572" y="7570290"/>
            <a:ext cx="29718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d51e36359b_0_0"/>
          <p:cNvSpPr txBox="1"/>
          <p:nvPr/>
        </p:nvSpPr>
        <p:spPr>
          <a:xfrm>
            <a:off x="954606" y="2026546"/>
            <a:ext cx="4219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Structs</a:t>
            </a:r>
            <a:endParaRPr sz="3600" b="1" dirty="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pic>
        <p:nvPicPr>
          <p:cNvPr id="101" name="Google Shape;101;g2d51e36359b_0_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76880" y="5699397"/>
            <a:ext cx="2552219" cy="161755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g2d51e36359b_0_0"/>
          <p:cNvSpPr/>
          <p:nvPr/>
        </p:nvSpPr>
        <p:spPr>
          <a:xfrm>
            <a:off x="5896380" y="1769485"/>
            <a:ext cx="5624848" cy="746174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30DD9411-828E-5FCC-38E1-7139116F011C}"/>
              </a:ext>
            </a:extLst>
          </p:cNvPr>
          <p:cNvSpPr/>
          <p:nvPr/>
        </p:nvSpPr>
        <p:spPr>
          <a:xfrm>
            <a:off x="954606" y="1982836"/>
            <a:ext cx="4219500" cy="7388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Google Shape;102;g2d51e36359b_0_0">
            <a:extLst>
              <a:ext uri="{FF2B5EF4-FFF2-40B4-BE49-F238E27FC236}">
                <a16:creationId xmlns:a16="http://schemas.microsoft.com/office/drawing/2014/main" id="{A73D6CDB-FA2B-7B55-B535-A0F534D310A0}"/>
              </a:ext>
            </a:extLst>
          </p:cNvPr>
          <p:cNvSpPr/>
          <p:nvPr/>
        </p:nvSpPr>
        <p:spPr>
          <a:xfrm>
            <a:off x="954606" y="2732498"/>
            <a:ext cx="4219500" cy="655120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5" name="Google Shape;100;g2d51e36359b_0_0">
            <a:extLst>
              <a:ext uri="{FF2B5EF4-FFF2-40B4-BE49-F238E27FC236}">
                <a16:creationId xmlns:a16="http://schemas.microsoft.com/office/drawing/2014/main" id="{253615A8-CB27-6E49-2B90-340A727E9728}"/>
              </a:ext>
            </a:extLst>
          </p:cNvPr>
          <p:cNvSpPr txBox="1"/>
          <p:nvPr/>
        </p:nvSpPr>
        <p:spPr>
          <a:xfrm>
            <a:off x="5896380" y="476854"/>
            <a:ext cx="5624847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Manipulação da Fila de prioridade</a:t>
            </a:r>
            <a:endParaRPr sz="3600" b="1" dirty="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F509FC5-DDC8-6962-956D-A3EFD3ACE13A}"/>
              </a:ext>
            </a:extLst>
          </p:cNvPr>
          <p:cNvSpPr/>
          <p:nvPr/>
        </p:nvSpPr>
        <p:spPr>
          <a:xfrm>
            <a:off x="5896380" y="522374"/>
            <a:ext cx="5624848" cy="12218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6"/>
          <p:cNvSpPr txBox="1"/>
          <p:nvPr/>
        </p:nvSpPr>
        <p:spPr>
          <a:xfrm>
            <a:off x="967422" y="1905000"/>
            <a:ext cx="11069955" cy="381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05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b="0">
              <a:solidFill>
                <a:schemeClr val="dk1"/>
              </a:solidFill>
              <a:latin typeface="Carlito"/>
              <a:ea typeface="Carlito"/>
              <a:cs typeface="Carlito"/>
              <a:sym typeface="Carlito"/>
            </a:endParaRPr>
          </a:p>
        </p:txBody>
      </p:sp>
      <p:sp>
        <p:nvSpPr>
          <p:cNvPr id="108" name="Google Shape;108;p6"/>
          <p:cNvSpPr txBox="1"/>
          <p:nvPr/>
        </p:nvSpPr>
        <p:spPr>
          <a:xfrm>
            <a:off x="595638" y="533400"/>
            <a:ext cx="6516362" cy="62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i="0">
                <a:solidFill>
                  <a:schemeClr val="dk1"/>
                </a:solidFill>
                <a:latin typeface="Carlito"/>
                <a:ea typeface="Carlito"/>
                <a:cs typeface="Carlito"/>
                <a:sym typeface="Carlito"/>
              </a:rPr>
              <a:t>Implementação do Algoritmo</a:t>
            </a:r>
            <a:endParaRPr/>
          </a:p>
        </p:txBody>
      </p:sp>
      <p:pic>
        <p:nvPicPr>
          <p:cNvPr id="109" name="Google Shape;109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50" y="1309675"/>
            <a:ext cx="10502426" cy="82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C26D7467-4CC9-C32E-6D9F-8AA92780F41D}"/>
              </a:ext>
            </a:extLst>
          </p:cNvPr>
          <p:cNvSpPr txBox="1"/>
          <p:nvPr/>
        </p:nvSpPr>
        <p:spPr>
          <a:xfrm>
            <a:off x="-32873" y="1148358"/>
            <a:ext cx="7967662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latin typeface="Courier New "/>
              </a:rPr>
              <a:t>void</a:t>
            </a:r>
            <a:r>
              <a:rPr lang="pt-BR" sz="1600" b="1" dirty="0">
                <a:latin typeface="Courier New "/>
              </a:rPr>
              <a:t> DIJKSTRA(</a:t>
            </a:r>
            <a:r>
              <a:rPr lang="pt-BR" sz="1600" b="1" dirty="0" err="1">
                <a:latin typeface="Courier New "/>
              </a:rPr>
              <a:t>Graph</a:t>
            </a:r>
            <a:r>
              <a:rPr lang="pt-BR" sz="1600" b="1" dirty="0">
                <a:latin typeface="Courier New "/>
              </a:rPr>
              <a:t> G,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s,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*</a:t>
            </a:r>
            <a:r>
              <a:rPr lang="pt-BR" sz="1600" b="1" dirty="0" err="1">
                <a:latin typeface="Courier New "/>
              </a:rPr>
              <a:t>pa</a:t>
            </a:r>
            <a:r>
              <a:rPr lang="pt-BR" sz="1600" b="1" dirty="0">
                <a:latin typeface="Courier New "/>
              </a:rPr>
              <a:t>, </a:t>
            </a:r>
            <a:r>
              <a:rPr lang="pt-BR" sz="1600" b="1" dirty="0" err="1">
                <a:latin typeface="Courier New "/>
              </a:rPr>
              <a:t>int</a:t>
            </a:r>
            <a:r>
              <a:rPr lang="pt-BR" sz="1600" b="1" dirty="0">
                <a:latin typeface="Courier New "/>
              </a:rPr>
              <a:t> *dist) {</a:t>
            </a:r>
          </a:p>
          <a:p>
            <a:r>
              <a:rPr lang="pt-BR" sz="1600" b="1" dirty="0">
                <a:latin typeface="Courier New "/>
              </a:rPr>
              <a:t>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bool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mature[MAX_VERTICES];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[v] = -1;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mature[v] = false;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dist[v] = INT_MAX;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}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[s] = s;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dist[s] = 0;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PQinit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(G-&gt;V);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PQinsert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(v, dist);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}</a:t>
            </a:r>
          </a:p>
          <a:p>
            <a:endParaRPr lang="pt-BR" sz="1600" b="1" dirty="0">
              <a:latin typeface="Courier New "/>
            </a:endParaRPr>
          </a:p>
          <a:p>
            <a:r>
              <a:rPr lang="pt-BR" sz="1600" b="1" dirty="0">
                <a:latin typeface="Courier New "/>
              </a:rPr>
              <a:t>  while (!</a:t>
            </a:r>
            <a:r>
              <a:rPr lang="pt-BR" sz="1600" b="1" dirty="0" err="1">
                <a:latin typeface="Courier New "/>
              </a:rPr>
              <a:t>PQempty</a:t>
            </a:r>
            <a:r>
              <a:rPr lang="pt-BR" sz="1600" b="1" dirty="0">
                <a:latin typeface="Courier New "/>
              </a:rPr>
              <a:t>()) {</a:t>
            </a:r>
          </a:p>
          <a:p>
            <a:r>
              <a:rPr lang="pt-BR" sz="1600" b="1" dirty="0">
                <a:latin typeface="Courier New "/>
              </a:rPr>
              <a:t>     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y = </a:t>
            </a:r>
            <a:r>
              <a:rPr lang="pt-BR" sz="1600" b="1" dirty="0" err="1">
                <a:latin typeface="Courier New "/>
              </a:rPr>
              <a:t>PQdelmin</a:t>
            </a:r>
            <a:r>
              <a:rPr lang="pt-BR" sz="1600" b="1" dirty="0">
                <a:latin typeface="Courier New "/>
              </a:rPr>
              <a:t>(dist);</a:t>
            </a:r>
          </a:p>
          <a:p>
            <a:r>
              <a:rPr lang="pt-BR" sz="1600" b="1" dirty="0">
                <a:latin typeface="Courier New "/>
              </a:rPr>
              <a:t>      </a:t>
            </a:r>
            <a:r>
              <a:rPr lang="pt-BR" sz="1600" b="1" dirty="0" err="1">
                <a:latin typeface="Courier New "/>
              </a:rPr>
              <a:t>if</a:t>
            </a:r>
            <a:r>
              <a:rPr lang="pt-BR" sz="1600" b="1" dirty="0">
                <a:latin typeface="Courier New "/>
              </a:rPr>
              <a:t> (dist[y] == INT_MAX) break;</a:t>
            </a:r>
          </a:p>
          <a:p>
            <a:endParaRPr lang="pt-BR" sz="1600" b="1" dirty="0">
              <a:latin typeface="Courier New "/>
            </a:endParaRPr>
          </a:p>
          <a:p>
            <a:r>
              <a:rPr lang="pt-BR" sz="1600" b="1" dirty="0">
                <a:latin typeface="Courier New "/>
              </a:rPr>
              <a:t>      // Atualização de dist[] e </a:t>
            </a:r>
            <a:r>
              <a:rPr lang="pt-BR" sz="1600" b="1" dirty="0" err="1">
                <a:latin typeface="Courier New "/>
              </a:rPr>
              <a:t>pa</a:t>
            </a:r>
            <a:r>
              <a:rPr lang="pt-BR" sz="1600" b="1" dirty="0">
                <a:latin typeface="Courier New "/>
              </a:rPr>
              <a:t>[]</a:t>
            </a:r>
          </a:p>
          <a:p>
            <a:r>
              <a:rPr lang="pt-BR" sz="1600" b="1" dirty="0">
                <a:latin typeface="Courier New "/>
              </a:rPr>
              <a:t>      for (link a = G-&gt;</a:t>
            </a:r>
            <a:r>
              <a:rPr lang="pt-BR" sz="1600" b="1" dirty="0" err="1">
                <a:latin typeface="Courier New "/>
              </a:rPr>
              <a:t>adj</a:t>
            </a:r>
            <a:r>
              <a:rPr lang="pt-BR" sz="1600" b="1" dirty="0">
                <a:latin typeface="Courier New "/>
              </a:rPr>
              <a:t>[y]; a != NULL; a = a-&gt;next){</a:t>
            </a:r>
          </a:p>
          <a:p>
            <a:r>
              <a:rPr lang="pt-BR" sz="1600" b="1" dirty="0">
                <a:latin typeface="Courier New "/>
              </a:rPr>
              <a:t>          </a:t>
            </a:r>
            <a:r>
              <a:rPr lang="pt-BR" sz="1600" b="1" dirty="0" err="1">
                <a:latin typeface="Courier New "/>
              </a:rPr>
              <a:t>if</a:t>
            </a:r>
            <a:r>
              <a:rPr lang="pt-BR" sz="1600" b="1" dirty="0">
                <a:latin typeface="Courier New "/>
              </a:rPr>
              <a:t> (mature[a-&gt;w]) continue;</a:t>
            </a:r>
          </a:p>
          <a:p>
            <a:r>
              <a:rPr lang="pt-BR" sz="1600" b="1" dirty="0">
                <a:latin typeface="Courier New "/>
              </a:rPr>
              <a:t>          </a:t>
            </a:r>
            <a:r>
              <a:rPr lang="pt-BR" sz="1600" b="1" dirty="0" err="1">
                <a:latin typeface="Courier New "/>
              </a:rPr>
              <a:t>if</a:t>
            </a:r>
            <a:r>
              <a:rPr lang="pt-BR" sz="1600" b="1" dirty="0">
                <a:latin typeface="Courier New "/>
              </a:rPr>
              <a:t> (dist[y] + a-&gt;c &lt; dist[a-&gt;w]) {</a:t>
            </a:r>
          </a:p>
          <a:p>
            <a:r>
              <a:rPr lang="pt-BR" sz="1600" b="1" dirty="0">
                <a:latin typeface="Courier New "/>
              </a:rPr>
              <a:t>              dist[a-&gt;w] = dist[y] + a-&gt;c;</a:t>
            </a:r>
          </a:p>
          <a:p>
            <a:r>
              <a:rPr lang="pt-BR" sz="1600" b="1" dirty="0">
                <a:latin typeface="Courier New "/>
              </a:rPr>
              <a:t>              PQdec(a-&gt;w, dist);</a:t>
            </a:r>
          </a:p>
          <a:p>
            <a:r>
              <a:rPr lang="pt-BR" sz="1600" b="1" dirty="0">
                <a:latin typeface="Courier New "/>
              </a:rPr>
              <a:t>              </a:t>
            </a:r>
            <a:r>
              <a:rPr lang="pt-BR" sz="1600" b="1" dirty="0" err="1">
                <a:latin typeface="Courier New "/>
              </a:rPr>
              <a:t>pa</a:t>
            </a:r>
            <a:r>
              <a:rPr lang="pt-BR" sz="1600" b="1" dirty="0">
                <a:latin typeface="Courier New "/>
              </a:rPr>
              <a:t>[a-&gt;w] = y;</a:t>
            </a:r>
          </a:p>
          <a:p>
            <a:r>
              <a:rPr lang="pt-BR" sz="1600" b="1" dirty="0">
                <a:latin typeface="Courier New "/>
              </a:rPr>
              <a:t>          }</a:t>
            </a:r>
          </a:p>
          <a:p>
            <a:r>
              <a:rPr lang="pt-BR" sz="1600" b="1" dirty="0">
                <a:latin typeface="Courier New "/>
              </a:rPr>
              <a:t>      }</a:t>
            </a:r>
          </a:p>
          <a:p>
            <a:r>
              <a:rPr lang="pt-BR" sz="1600" b="1" dirty="0">
                <a:latin typeface="Courier New "/>
              </a:rPr>
              <a:t>      mature[y] = true;</a:t>
            </a:r>
          </a:p>
          <a:p>
            <a:r>
              <a:rPr lang="pt-BR" sz="1600" b="1" dirty="0">
                <a:latin typeface="Courier New "/>
              </a:rPr>
              <a:t>  }</a:t>
            </a:r>
          </a:p>
          <a:p>
            <a:r>
              <a:rPr lang="pt-BR" sz="1600" b="1" dirty="0">
                <a:latin typeface="Courier New "/>
              </a:rPr>
              <a:t>  PQfree();</a:t>
            </a:r>
          </a:p>
          <a:p>
            <a:r>
              <a:rPr lang="pt-BR" sz="1600" b="1" dirty="0">
                <a:latin typeface="Courier New "/>
              </a:rPr>
              <a:t>}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8D80381E-B793-F568-D10C-B2377C31ED86}"/>
              </a:ext>
            </a:extLst>
          </p:cNvPr>
          <p:cNvGrpSpPr/>
          <p:nvPr/>
        </p:nvGrpSpPr>
        <p:grpSpPr>
          <a:xfrm>
            <a:off x="5506964" y="1902875"/>
            <a:ext cx="7438164" cy="6588484"/>
            <a:chOff x="3730406" y="1646236"/>
            <a:chExt cx="4727794" cy="4435014"/>
          </a:xfrm>
        </p:grpSpPr>
        <p:sp>
          <p:nvSpPr>
            <p:cNvPr id="59" name="Oval 3">
              <a:extLst>
                <a:ext uri="{FF2B5EF4-FFF2-40B4-BE49-F238E27FC236}">
                  <a16:creationId xmlns:a16="http://schemas.microsoft.com/office/drawing/2014/main" id="{0470118A-BA4B-2E24-A855-4AB82DE291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438399"/>
              <a:ext cx="457200" cy="4572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455CFF22-8DEF-87E1-A56D-E571B253A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15EEB683-4C0F-51A6-2828-AC6495596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2" name="AutoShape 6">
              <a:extLst>
                <a:ext uri="{FF2B5EF4-FFF2-40B4-BE49-F238E27FC236}">
                  <a16:creationId xmlns:a16="http://schemas.microsoft.com/office/drawing/2014/main" id="{EBE2C94B-7774-4A21-A5FA-B34294E5B073}"/>
                </a:ext>
              </a:extLst>
            </p:cNvPr>
            <p:cNvCxnSpPr>
              <a:cxnSpLocks noChangeShapeType="1"/>
              <a:stCxn id="60" idx="2"/>
              <a:endCxn id="61" idx="6"/>
            </p:cNvCxnSpPr>
            <p:nvPr/>
          </p:nvCxnSpPr>
          <p:spPr bwMode="auto">
            <a:xfrm flipH="1">
              <a:off x="5486400" y="4952997"/>
              <a:ext cx="16002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AutoShape 7">
              <a:extLst>
                <a:ext uri="{FF2B5EF4-FFF2-40B4-BE49-F238E27FC236}">
                  <a16:creationId xmlns:a16="http://schemas.microsoft.com/office/drawing/2014/main" id="{166AE448-74B2-2F5B-6110-21DCCD3D8D7E}"/>
                </a:ext>
              </a:extLst>
            </p:cNvPr>
            <p:cNvCxnSpPr>
              <a:cxnSpLocks noChangeShapeType="1"/>
              <a:stCxn id="75" idx="2"/>
              <a:endCxn id="72" idx="6"/>
            </p:cNvCxnSpPr>
            <p:nvPr/>
          </p:nvCxnSpPr>
          <p:spPr bwMode="auto">
            <a:xfrm flipH="1">
              <a:off x="4495800" y="3809998"/>
              <a:ext cx="16002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AutoShape 8">
              <a:extLst>
                <a:ext uri="{FF2B5EF4-FFF2-40B4-BE49-F238E27FC236}">
                  <a16:creationId xmlns:a16="http://schemas.microsoft.com/office/drawing/2014/main" id="{9256005D-73C0-1E4A-978B-A74122457DA3}"/>
                </a:ext>
              </a:extLst>
            </p:cNvPr>
            <p:cNvCxnSpPr>
              <a:cxnSpLocks noChangeShapeType="1"/>
              <a:stCxn id="59" idx="6"/>
              <a:endCxn id="65" idx="2"/>
            </p:cNvCxnSpPr>
            <p:nvPr/>
          </p:nvCxnSpPr>
          <p:spPr bwMode="auto">
            <a:xfrm>
              <a:off x="5486400" y="2666999"/>
              <a:ext cx="16002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E0E18DF7-CEE5-FA56-3875-E80DE814C9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38399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99C969EB-904E-6300-F255-0D6233DE15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3581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  <a:endParaRPr lang="en-US" altLang="pt-BR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7" name="AutoShape 11">
              <a:extLst>
                <a:ext uri="{FF2B5EF4-FFF2-40B4-BE49-F238E27FC236}">
                  <a16:creationId xmlns:a16="http://schemas.microsoft.com/office/drawing/2014/main" id="{6FC20CC5-68E2-35C5-9327-D1C8806E7708}"/>
                </a:ext>
              </a:extLst>
            </p:cNvPr>
            <p:cNvCxnSpPr>
              <a:cxnSpLocks noChangeShapeType="1"/>
              <a:stCxn id="66" idx="2"/>
              <a:endCxn id="75" idx="6"/>
            </p:cNvCxnSpPr>
            <p:nvPr/>
          </p:nvCxnSpPr>
          <p:spPr bwMode="auto">
            <a:xfrm flipH="1">
              <a:off x="6553200" y="3809998"/>
              <a:ext cx="14478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AutoShape 12">
              <a:extLst>
                <a:ext uri="{FF2B5EF4-FFF2-40B4-BE49-F238E27FC236}">
                  <a16:creationId xmlns:a16="http://schemas.microsoft.com/office/drawing/2014/main" id="{31FFD8BF-6342-96F8-52FC-D1C78335EB83}"/>
                </a:ext>
              </a:extLst>
            </p:cNvPr>
            <p:cNvCxnSpPr>
              <a:cxnSpLocks noChangeShapeType="1"/>
              <a:stCxn id="66" idx="1"/>
              <a:endCxn id="65" idx="5"/>
            </p:cNvCxnSpPr>
            <p:nvPr/>
          </p:nvCxnSpPr>
          <p:spPr bwMode="auto">
            <a:xfrm flipH="1" flipV="1">
              <a:off x="7477125" y="2828923"/>
              <a:ext cx="5905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AutoShape 13">
              <a:extLst>
                <a:ext uri="{FF2B5EF4-FFF2-40B4-BE49-F238E27FC236}">
                  <a16:creationId xmlns:a16="http://schemas.microsoft.com/office/drawing/2014/main" id="{6B28388E-A8A0-D125-4BA7-3B45C5DD986F}"/>
                </a:ext>
              </a:extLst>
            </p:cNvPr>
            <p:cNvCxnSpPr>
              <a:cxnSpLocks noChangeShapeType="1"/>
              <a:stCxn id="60" idx="7"/>
              <a:endCxn id="66" idx="3"/>
            </p:cNvCxnSpPr>
            <p:nvPr/>
          </p:nvCxnSpPr>
          <p:spPr bwMode="auto">
            <a:xfrm flipV="1">
              <a:off x="7477125" y="3971923"/>
              <a:ext cx="5905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0" name="AutoShape 14">
              <a:extLst>
                <a:ext uri="{FF2B5EF4-FFF2-40B4-BE49-F238E27FC236}">
                  <a16:creationId xmlns:a16="http://schemas.microsoft.com/office/drawing/2014/main" id="{5700C5F3-A984-0B87-4E4B-A0B11A0E09C6}"/>
                </a:ext>
              </a:extLst>
            </p:cNvPr>
            <p:cNvCxnSpPr>
              <a:cxnSpLocks noChangeShapeType="1"/>
              <a:stCxn id="59" idx="5"/>
              <a:endCxn id="75" idx="1"/>
            </p:cNvCxnSpPr>
            <p:nvPr/>
          </p:nvCxnSpPr>
          <p:spPr bwMode="auto">
            <a:xfrm>
              <a:off x="5419725" y="2828923"/>
              <a:ext cx="7429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AutoShape 15">
              <a:extLst>
                <a:ext uri="{FF2B5EF4-FFF2-40B4-BE49-F238E27FC236}">
                  <a16:creationId xmlns:a16="http://schemas.microsoft.com/office/drawing/2014/main" id="{0B83B48A-95FC-FE52-4E87-F4181B24803B}"/>
                </a:ext>
              </a:extLst>
            </p:cNvPr>
            <p:cNvCxnSpPr>
              <a:cxnSpLocks noChangeShapeType="1"/>
              <a:stCxn id="65" idx="3"/>
              <a:endCxn id="75" idx="7"/>
            </p:cNvCxnSpPr>
            <p:nvPr/>
          </p:nvCxnSpPr>
          <p:spPr bwMode="auto">
            <a:xfrm flipH="1">
              <a:off x="64865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Oval 16">
              <a:extLst>
                <a:ext uri="{FF2B5EF4-FFF2-40B4-BE49-F238E27FC236}">
                  <a16:creationId xmlns:a16="http://schemas.microsoft.com/office/drawing/2014/main" id="{1B6D403D-DEB0-1E44-4DFE-9F0AF721A3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581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3" name="AutoShape 17">
              <a:extLst>
                <a:ext uri="{FF2B5EF4-FFF2-40B4-BE49-F238E27FC236}">
                  <a16:creationId xmlns:a16="http://schemas.microsoft.com/office/drawing/2014/main" id="{6F5A6090-6D3F-45F7-266A-E01A8ED06A64}"/>
                </a:ext>
              </a:extLst>
            </p:cNvPr>
            <p:cNvCxnSpPr>
              <a:cxnSpLocks noChangeShapeType="1"/>
              <a:stCxn id="72" idx="7"/>
              <a:endCxn id="59" idx="3"/>
            </p:cNvCxnSpPr>
            <p:nvPr/>
          </p:nvCxnSpPr>
          <p:spPr bwMode="auto">
            <a:xfrm flipV="1">
              <a:off x="44291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18">
              <a:extLst>
                <a:ext uri="{FF2B5EF4-FFF2-40B4-BE49-F238E27FC236}">
                  <a16:creationId xmlns:a16="http://schemas.microsoft.com/office/drawing/2014/main" id="{76E4C5DD-B392-7880-26F2-13A130E64FA0}"/>
                </a:ext>
              </a:extLst>
            </p:cNvPr>
            <p:cNvCxnSpPr>
              <a:cxnSpLocks noChangeShapeType="1"/>
              <a:stCxn id="61" idx="1"/>
              <a:endCxn id="72" idx="5"/>
            </p:cNvCxnSpPr>
            <p:nvPr/>
          </p:nvCxnSpPr>
          <p:spPr bwMode="auto">
            <a:xfrm flipH="1" flipV="1">
              <a:off x="4429125" y="3971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C889C71B-621F-42C0-9B78-D87A556EA3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581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6" name="AutoShape 20">
              <a:extLst>
                <a:ext uri="{FF2B5EF4-FFF2-40B4-BE49-F238E27FC236}">
                  <a16:creationId xmlns:a16="http://schemas.microsoft.com/office/drawing/2014/main" id="{CE983BB6-3163-72AF-EED4-E74A34714266}"/>
                </a:ext>
              </a:extLst>
            </p:cNvPr>
            <p:cNvCxnSpPr>
              <a:cxnSpLocks noChangeShapeType="1"/>
              <a:stCxn id="60" idx="1"/>
              <a:endCxn id="75" idx="5"/>
            </p:cNvCxnSpPr>
            <p:nvPr/>
          </p:nvCxnSpPr>
          <p:spPr bwMode="auto">
            <a:xfrm flipH="1" flipV="1">
              <a:off x="6486525" y="3971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21">
              <a:extLst>
                <a:ext uri="{FF2B5EF4-FFF2-40B4-BE49-F238E27FC236}">
                  <a16:creationId xmlns:a16="http://schemas.microsoft.com/office/drawing/2014/main" id="{CB0DE4D7-EE97-CDF0-41D5-4D1C39047545}"/>
                </a:ext>
              </a:extLst>
            </p:cNvPr>
            <p:cNvCxnSpPr>
              <a:cxnSpLocks noChangeShapeType="1"/>
              <a:stCxn id="61" idx="7"/>
              <a:endCxn id="75" idx="3"/>
            </p:cNvCxnSpPr>
            <p:nvPr/>
          </p:nvCxnSpPr>
          <p:spPr bwMode="auto">
            <a:xfrm flipV="1">
              <a:off x="5419725" y="3971923"/>
              <a:ext cx="7429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087198B9-712A-C73C-576A-6B854BD61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060095"/>
              <a:ext cx="216209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</a:p>
          </p:txBody>
        </p:sp>
        <p:sp>
          <p:nvSpPr>
            <p:cNvPr id="79" name="Text Box 23">
              <a:extLst>
                <a:ext uri="{FF2B5EF4-FFF2-40B4-BE49-F238E27FC236}">
                  <a16:creationId xmlns:a16="http://schemas.microsoft.com/office/drawing/2014/main" id="{493886D0-DF4A-1219-43FB-4D12F76F0D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538" y="3045808"/>
              <a:ext cx="216209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80" name="Text Box 24">
              <a:extLst>
                <a:ext uri="{FF2B5EF4-FFF2-40B4-BE49-F238E27FC236}">
                  <a16:creationId xmlns:a16="http://schemas.microsoft.com/office/drawing/2014/main" id="{2858CF4F-7827-1AF7-ADEA-DF65772258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160" y="2350373"/>
              <a:ext cx="216209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81" name="Text Box 25">
              <a:extLst>
                <a:ext uri="{FF2B5EF4-FFF2-40B4-BE49-F238E27FC236}">
                  <a16:creationId xmlns:a16="http://schemas.microsoft.com/office/drawing/2014/main" id="{C500FEE5-763F-7971-F678-9D5E9DB60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6852" y="2922777"/>
              <a:ext cx="315041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10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D7CBBAC6-9441-9450-141B-25C66BA03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3045808"/>
              <a:ext cx="216209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3</a:t>
              </a:r>
            </a:p>
          </p:txBody>
        </p:sp>
        <p:sp>
          <p:nvSpPr>
            <p:cNvPr id="83" name="Text Box 27">
              <a:extLst>
                <a:ext uri="{FF2B5EF4-FFF2-40B4-BE49-F238E27FC236}">
                  <a16:creationId xmlns:a16="http://schemas.microsoft.com/office/drawing/2014/main" id="{36991562-5D91-6FD5-DBF7-2D7CE28B9B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0" y="4203096"/>
              <a:ext cx="216209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6</a:t>
              </a:r>
            </a:p>
          </p:txBody>
        </p:sp>
        <p:sp>
          <p:nvSpPr>
            <p:cNvPr id="84" name="Text Box 28">
              <a:extLst>
                <a:ext uri="{FF2B5EF4-FFF2-40B4-BE49-F238E27FC236}">
                  <a16:creationId xmlns:a16="http://schemas.microsoft.com/office/drawing/2014/main" id="{E65D8E5D-1F0E-90D1-8463-A96C82B57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203096"/>
              <a:ext cx="216209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Text Box 29">
              <a:extLst>
                <a:ext uri="{FF2B5EF4-FFF2-40B4-BE49-F238E27FC236}">
                  <a16:creationId xmlns:a16="http://schemas.microsoft.com/office/drawing/2014/main" id="{62EAEC43-E597-E888-861D-19314EF0C4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563334"/>
              <a:ext cx="216209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</a:p>
          </p:txBody>
        </p:sp>
        <p:sp>
          <p:nvSpPr>
            <p:cNvPr id="86" name="Text Box 30">
              <a:extLst>
                <a:ext uri="{FF2B5EF4-FFF2-40B4-BE49-F238E27FC236}">
                  <a16:creationId xmlns:a16="http://schemas.microsoft.com/office/drawing/2014/main" id="{D0315011-79A7-9748-44C2-FA15347560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3549739"/>
              <a:ext cx="216209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Text Box 31">
              <a:extLst>
                <a:ext uri="{FF2B5EF4-FFF2-40B4-BE49-F238E27FC236}">
                  <a16:creationId xmlns:a16="http://schemas.microsoft.com/office/drawing/2014/main" id="{F6A95556-9021-E889-A085-660CCA96A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8048" y="4115222"/>
              <a:ext cx="216209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8</a:t>
              </a:r>
            </a:p>
          </p:txBody>
        </p:sp>
        <p:sp>
          <p:nvSpPr>
            <p:cNvPr id="88" name="Text Box 32">
              <a:extLst>
                <a:ext uri="{FF2B5EF4-FFF2-40B4-BE49-F238E27FC236}">
                  <a16:creationId xmlns:a16="http://schemas.microsoft.com/office/drawing/2014/main" id="{A2973697-B2BE-FD0C-985B-8E56E25A5F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8220" y="4178487"/>
              <a:ext cx="216209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5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9" name="Text Box 33">
              <a:extLst>
                <a:ext uri="{FF2B5EF4-FFF2-40B4-BE49-F238E27FC236}">
                  <a16:creationId xmlns:a16="http://schemas.microsoft.com/office/drawing/2014/main" id="{764FBD60-D72F-1FBE-DBC0-DBC8F90D09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833" y="4682840"/>
              <a:ext cx="216209" cy="3107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90" name="Text Box 34">
              <a:extLst>
                <a:ext uri="{FF2B5EF4-FFF2-40B4-BE49-F238E27FC236}">
                  <a16:creationId xmlns:a16="http://schemas.microsoft.com/office/drawing/2014/main" id="{79E98AE2-9889-6403-7A66-991E682F2A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2027237"/>
              <a:ext cx="216209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0</a:t>
              </a:r>
            </a:p>
          </p:txBody>
        </p:sp>
        <p:sp>
          <p:nvSpPr>
            <p:cNvPr id="91" name="Text Box 35">
              <a:extLst>
                <a:ext uri="{FF2B5EF4-FFF2-40B4-BE49-F238E27FC236}">
                  <a16:creationId xmlns:a16="http://schemas.microsoft.com/office/drawing/2014/main" id="{AE58E2D8-7BA1-10A9-4FFA-31FC4BBAED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2047873"/>
              <a:ext cx="256964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b="1" dirty="0">
                  <a:latin typeface="Calibri" panose="020F0502020204030204" pitchFamily="34" charset="0"/>
                  <a:ea typeface="ＭＳ Ｐゴシック" panose="020B0600070205080204" pitchFamily="34" charset="-128"/>
                  <a:sym typeface="Symbol" panose="05050102010706020507" pitchFamily="18" charset="2"/>
                </a:rPr>
                <a:t></a:t>
              </a:r>
              <a:endParaRPr lang="en-US" altLang="pt-BR" sz="2400" b="1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2" name="Text Box 38">
              <a:extLst>
                <a:ext uri="{FF2B5EF4-FFF2-40B4-BE49-F238E27FC236}">
                  <a16:creationId xmlns:a16="http://schemas.microsoft.com/office/drawing/2014/main" id="{07086A9A-342C-1983-0BE7-DE6838E740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0406" y="3671532"/>
              <a:ext cx="256964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b="1" dirty="0">
                  <a:latin typeface="Calibri" panose="020F0502020204030204" pitchFamily="34" charset="0"/>
                  <a:ea typeface="ＭＳ Ｐゴシック" panose="020B0600070205080204" pitchFamily="34" charset="-128"/>
                  <a:sym typeface="Symbol" panose="05050102010706020507" pitchFamily="18" charset="2"/>
                </a:rPr>
                <a:t></a:t>
              </a:r>
              <a:endParaRPr lang="en-US" altLang="pt-BR" sz="2400" b="1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3" name="Text Box 40">
              <a:extLst>
                <a:ext uri="{FF2B5EF4-FFF2-40B4-BE49-F238E27FC236}">
                  <a16:creationId xmlns:a16="http://schemas.microsoft.com/office/drawing/2014/main" id="{6910BBCA-A406-2B4F-ED3B-F6DC274EB5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2201" y="4114798"/>
              <a:ext cx="256964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b="1" dirty="0">
                  <a:latin typeface="Calibri" panose="020F0502020204030204" pitchFamily="34" charset="0"/>
                  <a:ea typeface="ＭＳ Ｐゴシック" panose="020B0600070205080204" pitchFamily="34" charset="-128"/>
                  <a:sym typeface="Symbol" panose="05050102010706020507" pitchFamily="18" charset="2"/>
                </a:rPr>
                <a:t></a:t>
              </a:r>
              <a:endParaRPr lang="en-US" altLang="pt-BR" sz="2400" b="1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4" name="Text Box 44">
              <a:extLst>
                <a:ext uri="{FF2B5EF4-FFF2-40B4-BE49-F238E27FC236}">
                  <a16:creationId xmlns:a16="http://schemas.microsoft.com/office/drawing/2014/main" id="{4E2E4D31-84E0-C320-6957-34E40DFA77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9319" y="5223155"/>
              <a:ext cx="256964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b="1" dirty="0">
                  <a:latin typeface="Calibri" panose="020F0502020204030204" pitchFamily="34" charset="0"/>
                  <a:ea typeface="ＭＳ Ｐゴシック" panose="020B0600070205080204" pitchFamily="34" charset="-128"/>
                  <a:sym typeface="Symbol" panose="05050102010706020507" pitchFamily="18" charset="2"/>
                </a:rPr>
                <a:t></a:t>
              </a:r>
              <a:endPara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5" name="Text Box 45">
              <a:extLst>
                <a:ext uri="{FF2B5EF4-FFF2-40B4-BE49-F238E27FC236}">
                  <a16:creationId xmlns:a16="http://schemas.microsoft.com/office/drawing/2014/main" id="{3FA0E646-B428-612C-ECE2-03608FDB53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5257797"/>
              <a:ext cx="256964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b="1" dirty="0">
                  <a:latin typeface="Calibri" panose="020F0502020204030204" pitchFamily="34" charset="0"/>
                  <a:ea typeface="ＭＳ Ｐゴシック" panose="020B0600070205080204" pitchFamily="34" charset="-128"/>
                  <a:sym typeface="Symbol" panose="05050102010706020507" pitchFamily="18" charset="2"/>
                </a:rPr>
                <a:t></a:t>
              </a:r>
              <a:endParaRPr lang="en-US" altLang="pt-BR" sz="2400" b="1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6" name="Text Box 46">
              <a:extLst>
                <a:ext uri="{FF2B5EF4-FFF2-40B4-BE49-F238E27FC236}">
                  <a16:creationId xmlns:a16="http://schemas.microsoft.com/office/drawing/2014/main" id="{2DDDE93B-3671-78A0-07A6-A271BCBF9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80685" y="1646236"/>
              <a:ext cx="2295525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pt-BR" sz="2000" i="1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v</a:t>
              </a:r>
              <a:r>
                <a:rPr lang="en-US" altLang="pt-BR" sz="2000" i="1" baseline="-25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's distance := 0.</a:t>
              </a:r>
            </a:p>
          </p:txBody>
        </p:sp>
        <p:sp>
          <p:nvSpPr>
            <p:cNvPr id="97" name="Line 47">
              <a:extLst>
                <a:ext uri="{FF2B5EF4-FFF2-40B4-BE49-F238E27FC236}">
                  <a16:creationId xmlns:a16="http://schemas.microsoft.com/office/drawing/2014/main" id="{5AAE8C1B-1B7E-0750-B76F-C85ACBB1A7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3000" y="1904999"/>
              <a:ext cx="762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98" name="Text Box 47">
              <a:extLst>
                <a:ext uri="{FF2B5EF4-FFF2-40B4-BE49-F238E27FC236}">
                  <a16:creationId xmlns:a16="http://schemas.microsoft.com/office/drawing/2014/main" id="{26A767EB-7F75-89A7-D653-77BA1469C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0088" y="5791200"/>
              <a:ext cx="3354388" cy="29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sz="2200" dirty="0">
                  <a:latin typeface="Calibri" panose="020F0502020204030204" pitchFamily="34" charset="0"/>
                </a:rPr>
                <a:t>pqueue = [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A:0</a:t>
              </a:r>
              <a:r>
                <a:rPr lang="en-US" altLang="pt-BR" sz="2200" dirty="0">
                  <a:latin typeface="Calibri" panose="020F0502020204030204" pitchFamily="34" charset="0"/>
                </a:rPr>
                <a:t>, B:</a:t>
              </a:r>
              <a:r>
                <a:rPr lang="en-US" altLang="pt-BR" sz="2200" dirty="0">
                  <a:latin typeface="Calibri" panose="020F0502020204030204" pitchFamily="34" charset="0"/>
                  <a:sym typeface="Symbol" panose="05050102010706020507" pitchFamily="18" charset="2"/>
                </a:rPr>
                <a:t>, C:, D:, E:, F:, G:</a:t>
              </a:r>
              <a:r>
                <a:rPr lang="en-US" altLang="pt-BR" sz="2200" dirty="0">
                  <a:latin typeface="Calibri" panose="020F0502020204030204" pitchFamily="34" charset="0"/>
                </a:rPr>
                <a:t>]</a:t>
              </a:r>
            </a:p>
          </p:txBody>
        </p:sp>
      </p:grpSp>
      <p:sp>
        <p:nvSpPr>
          <p:cNvPr id="99" name="Text Box 48">
            <a:extLst>
              <a:ext uri="{FF2B5EF4-FFF2-40B4-BE49-F238E27FC236}">
                <a16:creationId xmlns:a16="http://schemas.microsoft.com/office/drawing/2014/main" id="{30778EA4-161E-A9F7-1893-A5BA0CFDFF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6631" y="1999165"/>
            <a:ext cx="27539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pt-BR" sz="2000" dirty="0">
                <a:latin typeface="Calibri" panose="020F0502020204030204" pitchFamily="34" charset="0"/>
                <a:ea typeface="ＭＳ Ｐゴシック" panose="020B0600070205080204" pitchFamily="34" charset="-128"/>
              </a:rPr>
              <a:t>all other distances := </a:t>
            </a:r>
            <a:r>
              <a:rPr lang="en-US" altLang="pt-BR" sz="2000" dirty="0">
                <a:sym typeface="Symbol" panose="05050102010706020507" pitchFamily="18" charset="2"/>
              </a:rPr>
              <a:t>.</a:t>
            </a:r>
          </a:p>
        </p:txBody>
      </p:sp>
      <p:sp>
        <p:nvSpPr>
          <p:cNvPr id="100" name="Text Box 39">
            <a:extLst>
              <a:ext uri="{FF2B5EF4-FFF2-40B4-BE49-F238E27FC236}">
                <a16:creationId xmlns:a16="http://schemas.microsoft.com/office/drawing/2014/main" id="{A936E531-DE4D-49E1-4910-683140E18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3263" y="4238354"/>
            <a:ext cx="404278" cy="46166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24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</a:t>
            </a:r>
            <a:endParaRPr lang="en-US" altLang="pt-BR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238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3F5C2E-5A5C-8E47-A310-594A34C90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3A695873-D3A0-312E-2D82-26534C6AA96A}"/>
              </a:ext>
            </a:extLst>
          </p:cNvPr>
          <p:cNvSpPr txBox="1"/>
          <p:nvPr/>
        </p:nvSpPr>
        <p:spPr>
          <a:xfrm>
            <a:off x="-32873" y="1148358"/>
            <a:ext cx="7967662" cy="7922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latin typeface="Courier New "/>
              </a:rPr>
              <a:t>void</a:t>
            </a:r>
            <a:r>
              <a:rPr lang="pt-BR" sz="1600" b="1" dirty="0">
                <a:latin typeface="Courier New "/>
              </a:rPr>
              <a:t> DIJKSTRA(</a:t>
            </a:r>
            <a:r>
              <a:rPr lang="pt-BR" sz="1600" b="1" dirty="0" err="1">
                <a:latin typeface="Courier New "/>
              </a:rPr>
              <a:t>Graph</a:t>
            </a:r>
            <a:r>
              <a:rPr lang="pt-BR" sz="1600" b="1" dirty="0">
                <a:latin typeface="Courier New "/>
              </a:rPr>
              <a:t> G,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s,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*</a:t>
            </a:r>
            <a:r>
              <a:rPr lang="pt-BR" sz="1600" b="1" dirty="0" err="1">
                <a:latin typeface="Courier New "/>
              </a:rPr>
              <a:t>pa</a:t>
            </a:r>
            <a:r>
              <a:rPr lang="pt-BR" sz="1600" b="1" dirty="0">
                <a:latin typeface="Courier New "/>
              </a:rPr>
              <a:t>, </a:t>
            </a:r>
            <a:r>
              <a:rPr lang="pt-BR" sz="1600" b="1" dirty="0" err="1">
                <a:latin typeface="Courier New "/>
              </a:rPr>
              <a:t>int</a:t>
            </a:r>
            <a:r>
              <a:rPr lang="pt-BR" sz="1600" b="1" dirty="0">
                <a:latin typeface="Courier New "/>
              </a:rPr>
              <a:t> *dist) {</a:t>
            </a:r>
          </a:p>
          <a:p>
            <a:r>
              <a:rPr lang="pt-BR" sz="1600" b="1" dirty="0"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bool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mature[MAX_VERTICES];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[v] = -1;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mature[v] = false;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dist[v] = INT_MAX;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[s] = s;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dist[s] = 0;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PQinit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(G-&gt;V);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PQinsert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(v, dist);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endParaRPr lang="pt-BR" sz="1600" b="1" dirty="0">
              <a:latin typeface="Courier New "/>
            </a:endParaRPr>
          </a:p>
          <a:p>
            <a:r>
              <a:rPr lang="pt-BR" sz="1600" b="1" dirty="0">
                <a:latin typeface="Courier New "/>
              </a:rPr>
              <a:t>  while (!</a:t>
            </a:r>
            <a:r>
              <a:rPr lang="pt-BR" sz="1600" b="1" dirty="0" err="1">
                <a:latin typeface="Courier New "/>
              </a:rPr>
              <a:t>PQempty</a:t>
            </a:r>
            <a:r>
              <a:rPr lang="pt-BR" sz="1600" b="1" dirty="0">
                <a:latin typeface="Courier New "/>
              </a:rPr>
              <a:t>()) 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y =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PQdelmin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(dist); </a:t>
            </a:r>
            <a:r>
              <a:rPr lang="en-US" altLang="pt-BR" sz="1600" b="1" dirty="0">
                <a:solidFill>
                  <a:srgbClr val="008000"/>
                </a:solidFill>
              </a:rPr>
              <a:t>// A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== INT_MAX) break;</a:t>
            </a:r>
          </a:p>
          <a:p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 Atualização de dist[] e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[]   -  </a:t>
            </a:r>
            <a:r>
              <a:rPr lang="en-US" altLang="pt-BR" sz="1600" b="1" dirty="0">
                <a:solidFill>
                  <a:srgbClr val="008000"/>
                </a:solidFill>
              </a:rPr>
              <a:t>// B, D</a:t>
            </a:r>
            <a:endParaRPr lang="pt-BR" sz="1600" b="1" dirty="0">
              <a:solidFill>
                <a:srgbClr val="008000"/>
              </a:solidFill>
              <a:latin typeface="Courier New "/>
            </a:endParaRP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for (link a = G-&gt;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adj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[y]; a != NULL; a = a-&gt;next){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(mature[a-&gt;w]) continue;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+ a-&gt;c &lt; dist[a-&gt;w]) {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B’s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cost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=0+2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dist[a-&gt;w] = dist[y] + a-&gt;c; 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//D’s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cost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=0+1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PQdec(a-&gt;w, dist);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[a-&gt;w] = y;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}</a:t>
            </a:r>
          </a:p>
          <a:p>
            <a:r>
              <a:rPr lang="pt-BR" sz="1600" b="1" dirty="0">
                <a:latin typeface="Courier New "/>
              </a:rPr>
              <a:t>      }</a:t>
            </a:r>
          </a:p>
          <a:p>
            <a:r>
              <a:rPr lang="pt-BR" sz="1600" b="1" dirty="0">
                <a:latin typeface="Courier New "/>
              </a:rPr>
              <a:t>      mature[y] = true;</a:t>
            </a:r>
          </a:p>
          <a:p>
            <a:r>
              <a:rPr lang="pt-BR" sz="1600" b="1" dirty="0">
                <a:latin typeface="Courier New "/>
              </a:rPr>
              <a:t>  }</a:t>
            </a:r>
          </a:p>
          <a:p>
            <a:r>
              <a:rPr lang="pt-BR" sz="1600" b="1" dirty="0">
                <a:latin typeface="Courier New "/>
              </a:rPr>
              <a:t>  PQfree();</a:t>
            </a:r>
          </a:p>
          <a:p>
            <a:r>
              <a:rPr lang="pt-BR" sz="1600" b="1" dirty="0">
                <a:latin typeface="Courier New "/>
              </a:rPr>
              <a:t>}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2CA7C88A-C6E2-79C7-63B1-AAA4E1977515}"/>
              </a:ext>
            </a:extLst>
          </p:cNvPr>
          <p:cNvGrpSpPr/>
          <p:nvPr/>
        </p:nvGrpSpPr>
        <p:grpSpPr>
          <a:xfrm>
            <a:off x="5506964" y="2468875"/>
            <a:ext cx="7438164" cy="6022484"/>
            <a:chOff x="3730406" y="2027237"/>
            <a:chExt cx="4727794" cy="4054013"/>
          </a:xfrm>
        </p:grpSpPr>
        <p:sp>
          <p:nvSpPr>
            <p:cNvPr id="59" name="Oval 3">
              <a:extLst>
                <a:ext uri="{FF2B5EF4-FFF2-40B4-BE49-F238E27FC236}">
                  <a16:creationId xmlns:a16="http://schemas.microsoft.com/office/drawing/2014/main" id="{BBD2DFB9-161A-4610-6258-A4322B92A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438399"/>
              <a:ext cx="457200" cy="457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rgbClr val="00B050"/>
                </a:gs>
              </a:gsLst>
              <a:lin ang="5400000" scaled="1"/>
            </a:gra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24BB5D69-3E90-A76E-E519-A47E9D39E2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CC9C907A-FFED-F629-CCB1-215FED32E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2" name="AutoShape 6">
              <a:extLst>
                <a:ext uri="{FF2B5EF4-FFF2-40B4-BE49-F238E27FC236}">
                  <a16:creationId xmlns:a16="http://schemas.microsoft.com/office/drawing/2014/main" id="{72ED1097-646B-1B69-93D4-0A71DF181AD0}"/>
                </a:ext>
              </a:extLst>
            </p:cNvPr>
            <p:cNvCxnSpPr>
              <a:cxnSpLocks noChangeShapeType="1"/>
              <a:stCxn id="60" idx="2"/>
              <a:endCxn id="61" idx="6"/>
            </p:cNvCxnSpPr>
            <p:nvPr/>
          </p:nvCxnSpPr>
          <p:spPr bwMode="auto">
            <a:xfrm flipH="1">
              <a:off x="5486400" y="4952997"/>
              <a:ext cx="16002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3" name="AutoShape 7">
              <a:extLst>
                <a:ext uri="{FF2B5EF4-FFF2-40B4-BE49-F238E27FC236}">
                  <a16:creationId xmlns:a16="http://schemas.microsoft.com/office/drawing/2014/main" id="{B2F50FAE-D4B8-4B38-E57A-D0D975D7590A}"/>
                </a:ext>
              </a:extLst>
            </p:cNvPr>
            <p:cNvCxnSpPr>
              <a:cxnSpLocks noChangeShapeType="1"/>
              <a:stCxn id="75" idx="2"/>
              <a:endCxn id="72" idx="6"/>
            </p:cNvCxnSpPr>
            <p:nvPr/>
          </p:nvCxnSpPr>
          <p:spPr bwMode="auto">
            <a:xfrm flipH="1">
              <a:off x="4495800" y="3809998"/>
              <a:ext cx="16002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3529121B-C4AF-E1E5-19E3-920EBF4161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38399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418D0912-D0D2-9C92-EDB2-551A6D60C9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3581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  <a:endParaRPr lang="en-US" altLang="pt-BR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7" name="AutoShape 11">
              <a:extLst>
                <a:ext uri="{FF2B5EF4-FFF2-40B4-BE49-F238E27FC236}">
                  <a16:creationId xmlns:a16="http://schemas.microsoft.com/office/drawing/2014/main" id="{1C307615-BF29-AFC2-446B-E0E6677F464E}"/>
                </a:ext>
              </a:extLst>
            </p:cNvPr>
            <p:cNvCxnSpPr>
              <a:cxnSpLocks noChangeShapeType="1"/>
              <a:stCxn id="66" idx="2"/>
              <a:endCxn id="75" idx="6"/>
            </p:cNvCxnSpPr>
            <p:nvPr/>
          </p:nvCxnSpPr>
          <p:spPr bwMode="auto">
            <a:xfrm flipH="1">
              <a:off x="6553200" y="3809998"/>
              <a:ext cx="14478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8" name="AutoShape 12">
              <a:extLst>
                <a:ext uri="{FF2B5EF4-FFF2-40B4-BE49-F238E27FC236}">
                  <a16:creationId xmlns:a16="http://schemas.microsoft.com/office/drawing/2014/main" id="{77BA45A1-129B-C736-8C94-F23917112A2E}"/>
                </a:ext>
              </a:extLst>
            </p:cNvPr>
            <p:cNvCxnSpPr>
              <a:cxnSpLocks noChangeShapeType="1"/>
              <a:stCxn id="66" idx="1"/>
              <a:endCxn id="65" idx="5"/>
            </p:cNvCxnSpPr>
            <p:nvPr/>
          </p:nvCxnSpPr>
          <p:spPr bwMode="auto">
            <a:xfrm flipH="1" flipV="1">
              <a:off x="7477125" y="2828923"/>
              <a:ext cx="5905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AutoShape 13">
              <a:extLst>
                <a:ext uri="{FF2B5EF4-FFF2-40B4-BE49-F238E27FC236}">
                  <a16:creationId xmlns:a16="http://schemas.microsoft.com/office/drawing/2014/main" id="{04EB9312-973B-3845-830F-6EFD2EF048C5}"/>
                </a:ext>
              </a:extLst>
            </p:cNvPr>
            <p:cNvCxnSpPr>
              <a:cxnSpLocks noChangeShapeType="1"/>
              <a:stCxn id="60" idx="7"/>
              <a:endCxn id="66" idx="3"/>
            </p:cNvCxnSpPr>
            <p:nvPr/>
          </p:nvCxnSpPr>
          <p:spPr bwMode="auto">
            <a:xfrm flipV="1">
              <a:off x="7477125" y="3971923"/>
              <a:ext cx="5905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AutoShape 15">
              <a:extLst>
                <a:ext uri="{FF2B5EF4-FFF2-40B4-BE49-F238E27FC236}">
                  <a16:creationId xmlns:a16="http://schemas.microsoft.com/office/drawing/2014/main" id="{7E6F0CDD-47CF-B602-D892-BB9A4DD1F16D}"/>
                </a:ext>
              </a:extLst>
            </p:cNvPr>
            <p:cNvCxnSpPr>
              <a:cxnSpLocks noChangeShapeType="1"/>
              <a:stCxn id="65" idx="3"/>
              <a:endCxn id="75" idx="7"/>
            </p:cNvCxnSpPr>
            <p:nvPr/>
          </p:nvCxnSpPr>
          <p:spPr bwMode="auto">
            <a:xfrm flipH="1">
              <a:off x="64865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Oval 16">
              <a:extLst>
                <a:ext uri="{FF2B5EF4-FFF2-40B4-BE49-F238E27FC236}">
                  <a16:creationId xmlns:a16="http://schemas.microsoft.com/office/drawing/2014/main" id="{347BD1BB-A1B8-FB26-2592-7763401EC5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581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3" name="AutoShape 17">
              <a:extLst>
                <a:ext uri="{FF2B5EF4-FFF2-40B4-BE49-F238E27FC236}">
                  <a16:creationId xmlns:a16="http://schemas.microsoft.com/office/drawing/2014/main" id="{365AB2D3-2D5D-9EA2-7B7D-06AA3F901B31}"/>
                </a:ext>
              </a:extLst>
            </p:cNvPr>
            <p:cNvCxnSpPr>
              <a:cxnSpLocks noChangeShapeType="1"/>
              <a:stCxn id="72" idx="7"/>
              <a:endCxn id="59" idx="3"/>
            </p:cNvCxnSpPr>
            <p:nvPr/>
          </p:nvCxnSpPr>
          <p:spPr bwMode="auto">
            <a:xfrm flipV="1">
              <a:off x="44291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18">
              <a:extLst>
                <a:ext uri="{FF2B5EF4-FFF2-40B4-BE49-F238E27FC236}">
                  <a16:creationId xmlns:a16="http://schemas.microsoft.com/office/drawing/2014/main" id="{01209FFA-AB34-79BE-AD65-C8C91EC2C958}"/>
                </a:ext>
              </a:extLst>
            </p:cNvPr>
            <p:cNvCxnSpPr>
              <a:cxnSpLocks noChangeShapeType="1"/>
              <a:stCxn id="61" idx="1"/>
              <a:endCxn id="72" idx="5"/>
            </p:cNvCxnSpPr>
            <p:nvPr/>
          </p:nvCxnSpPr>
          <p:spPr bwMode="auto">
            <a:xfrm flipH="1" flipV="1">
              <a:off x="4429125" y="3971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6FABE6DA-5AD1-2933-9893-C0EF77D4AB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581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6" name="AutoShape 20">
              <a:extLst>
                <a:ext uri="{FF2B5EF4-FFF2-40B4-BE49-F238E27FC236}">
                  <a16:creationId xmlns:a16="http://schemas.microsoft.com/office/drawing/2014/main" id="{9DECA043-6CFB-E215-1671-A88F5CBFB12E}"/>
                </a:ext>
              </a:extLst>
            </p:cNvPr>
            <p:cNvCxnSpPr>
              <a:cxnSpLocks noChangeShapeType="1"/>
              <a:stCxn id="60" idx="1"/>
              <a:endCxn id="75" idx="5"/>
            </p:cNvCxnSpPr>
            <p:nvPr/>
          </p:nvCxnSpPr>
          <p:spPr bwMode="auto">
            <a:xfrm flipH="1" flipV="1">
              <a:off x="6486525" y="3971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21">
              <a:extLst>
                <a:ext uri="{FF2B5EF4-FFF2-40B4-BE49-F238E27FC236}">
                  <a16:creationId xmlns:a16="http://schemas.microsoft.com/office/drawing/2014/main" id="{FE528604-D636-48B8-4BA8-404AB6AFD88C}"/>
                </a:ext>
              </a:extLst>
            </p:cNvPr>
            <p:cNvCxnSpPr>
              <a:cxnSpLocks noChangeShapeType="1"/>
              <a:stCxn id="61" idx="7"/>
              <a:endCxn id="75" idx="3"/>
            </p:cNvCxnSpPr>
            <p:nvPr/>
          </p:nvCxnSpPr>
          <p:spPr bwMode="auto">
            <a:xfrm flipV="1">
              <a:off x="5419725" y="3971923"/>
              <a:ext cx="7429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94F95F6E-ECFA-672F-B793-0873F376A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080813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Text Box 23">
              <a:extLst>
                <a:ext uri="{FF2B5EF4-FFF2-40B4-BE49-F238E27FC236}">
                  <a16:creationId xmlns:a16="http://schemas.microsoft.com/office/drawing/2014/main" id="{6AB99ED7-6DA0-F340-D665-962430DAC0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5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Text Box 24">
              <a:extLst>
                <a:ext uri="{FF2B5EF4-FFF2-40B4-BE49-F238E27FC236}">
                  <a16:creationId xmlns:a16="http://schemas.microsoft.com/office/drawing/2014/main" id="{26604C1F-2322-9E87-A1F8-E74EA8679C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160" y="2371090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Text Box 25">
              <a:extLst>
                <a:ext uri="{FF2B5EF4-FFF2-40B4-BE49-F238E27FC236}">
                  <a16:creationId xmlns:a16="http://schemas.microsoft.com/office/drawing/2014/main" id="{0E4BF58C-4AE0-01B9-6791-47B97ECD2F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6852" y="2943495"/>
              <a:ext cx="282436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10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3F7DF411-8625-5D5A-BDBB-37EA335BF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3</a:t>
              </a:r>
            </a:p>
          </p:txBody>
        </p:sp>
        <p:sp>
          <p:nvSpPr>
            <p:cNvPr id="83" name="Text Box 27">
              <a:extLst>
                <a:ext uri="{FF2B5EF4-FFF2-40B4-BE49-F238E27FC236}">
                  <a16:creationId xmlns:a16="http://schemas.microsoft.com/office/drawing/2014/main" id="{44BF8A03-44D4-6D4B-FCE4-72F1B52D3A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6</a:t>
              </a:r>
            </a:p>
          </p:txBody>
        </p:sp>
        <p:sp>
          <p:nvSpPr>
            <p:cNvPr id="84" name="Text Box 28">
              <a:extLst>
                <a:ext uri="{FF2B5EF4-FFF2-40B4-BE49-F238E27FC236}">
                  <a16:creationId xmlns:a16="http://schemas.microsoft.com/office/drawing/2014/main" id="{A3E14443-1AE3-B89B-44FF-5B2491F6C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11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Text Box 29">
              <a:extLst>
                <a:ext uri="{FF2B5EF4-FFF2-40B4-BE49-F238E27FC236}">
                  <a16:creationId xmlns:a16="http://schemas.microsoft.com/office/drawing/2014/main" id="{4BC4328D-4F4F-7F89-A43C-BCFC0590C2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58405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Text Box 30">
              <a:extLst>
                <a:ext uri="{FF2B5EF4-FFF2-40B4-BE49-F238E27FC236}">
                  <a16:creationId xmlns:a16="http://schemas.microsoft.com/office/drawing/2014/main" id="{EDFAFCD7-80B9-5959-573A-3FC47387DC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357045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Text Box 31">
              <a:extLst>
                <a:ext uri="{FF2B5EF4-FFF2-40B4-BE49-F238E27FC236}">
                  <a16:creationId xmlns:a16="http://schemas.microsoft.com/office/drawing/2014/main" id="{8A19F738-7C7A-A3FA-3009-7C7B1FF0B0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8048" y="4135939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8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Text Box 32">
              <a:extLst>
                <a:ext uri="{FF2B5EF4-FFF2-40B4-BE49-F238E27FC236}">
                  <a16:creationId xmlns:a16="http://schemas.microsoft.com/office/drawing/2014/main" id="{B0DFFEC9-8BF0-C989-E1DA-8B491BA80C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8220" y="419920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5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9" name="Text Box 33">
              <a:extLst>
                <a:ext uri="{FF2B5EF4-FFF2-40B4-BE49-F238E27FC236}">
                  <a16:creationId xmlns:a16="http://schemas.microsoft.com/office/drawing/2014/main" id="{1D26FCC3-AB58-F4BC-496D-AC2EE12DCC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833" y="4703558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90" name="Text Box 34">
              <a:extLst>
                <a:ext uri="{FF2B5EF4-FFF2-40B4-BE49-F238E27FC236}">
                  <a16:creationId xmlns:a16="http://schemas.microsoft.com/office/drawing/2014/main" id="{FC3E5DE9-70B3-0A56-6E96-BA18B961C9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2027237"/>
              <a:ext cx="216209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0</a:t>
              </a:r>
            </a:p>
          </p:txBody>
        </p:sp>
        <p:sp>
          <p:nvSpPr>
            <p:cNvPr id="92" name="Text Box 38">
              <a:extLst>
                <a:ext uri="{FF2B5EF4-FFF2-40B4-BE49-F238E27FC236}">
                  <a16:creationId xmlns:a16="http://schemas.microsoft.com/office/drawing/2014/main" id="{BF44F1AD-7EF9-99B0-D2F3-396C4F6886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30406" y="3671532"/>
              <a:ext cx="256964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b="1" dirty="0">
                  <a:latin typeface="Calibri" panose="020F0502020204030204" pitchFamily="34" charset="0"/>
                  <a:ea typeface="ＭＳ Ｐゴシック" panose="020B0600070205080204" pitchFamily="34" charset="-128"/>
                  <a:sym typeface="Symbol" panose="05050102010706020507" pitchFamily="18" charset="2"/>
                </a:rPr>
                <a:t></a:t>
              </a:r>
              <a:endParaRPr lang="en-US" altLang="pt-BR" sz="2400" b="1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4" name="Text Box 44">
              <a:extLst>
                <a:ext uri="{FF2B5EF4-FFF2-40B4-BE49-F238E27FC236}">
                  <a16:creationId xmlns:a16="http://schemas.microsoft.com/office/drawing/2014/main" id="{444809DB-4BF7-2711-B3BF-F820781EF0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29319" y="5223155"/>
              <a:ext cx="256964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b="1" dirty="0">
                  <a:latin typeface="Calibri" panose="020F0502020204030204" pitchFamily="34" charset="0"/>
                  <a:ea typeface="ＭＳ Ｐゴシック" panose="020B0600070205080204" pitchFamily="34" charset="-128"/>
                  <a:sym typeface="Symbol" panose="05050102010706020507" pitchFamily="18" charset="2"/>
                </a:rPr>
                <a:t></a:t>
              </a:r>
              <a:endPara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5" name="Text Box 45">
              <a:extLst>
                <a:ext uri="{FF2B5EF4-FFF2-40B4-BE49-F238E27FC236}">
                  <a16:creationId xmlns:a16="http://schemas.microsoft.com/office/drawing/2014/main" id="{8F4C26F6-8787-063B-4292-4355EC0FE6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5257797"/>
              <a:ext cx="256964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b="1" dirty="0">
                  <a:latin typeface="Calibri" panose="020F0502020204030204" pitchFamily="34" charset="0"/>
                  <a:ea typeface="ＭＳ Ｐゴシック" panose="020B0600070205080204" pitchFamily="34" charset="-128"/>
                  <a:sym typeface="Symbol" panose="05050102010706020507" pitchFamily="18" charset="2"/>
                </a:rPr>
                <a:t></a:t>
              </a:r>
              <a:endParaRPr lang="en-US" altLang="pt-BR" sz="2400" b="1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98" name="Text Box 47">
              <a:extLst>
                <a:ext uri="{FF2B5EF4-FFF2-40B4-BE49-F238E27FC236}">
                  <a16:creationId xmlns:a16="http://schemas.microsoft.com/office/drawing/2014/main" id="{9F6BE83C-5E25-0CA9-1432-82CE2B6C47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0088" y="5791200"/>
              <a:ext cx="3326878" cy="29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sz="2200" dirty="0">
                  <a:latin typeface="Calibri" panose="020F0502020204030204" pitchFamily="34" charset="0"/>
                </a:rPr>
                <a:t>pqueue = [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D:1</a:t>
              </a:r>
              <a:r>
                <a:rPr lang="en-US" altLang="pt-BR" sz="2200" dirty="0">
                  <a:latin typeface="Calibri" panose="020F0502020204030204" pitchFamily="34" charset="0"/>
                </a:rPr>
                <a:t>, 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B: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2</a:t>
              </a:r>
              <a:r>
                <a:rPr lang="en-US" altLang="pt-BR" sz="2200" dirty="0">
                  <a:latin typeface="Calibri" panose="020F0502020204030204" pitchFamily="34" charset="0"/>
                  <a:sym typeface="Symbol" panose="05050102010706020507" pitchFamily="18" charset="2"/>
                </a:rPr>
                <a:t>, C:, D:, E:, F:, G:</a:t>
              </a:r>
              <a:r>
                <a:rPr lang="en-US" altLang="pt-BR" sz="2200" dirty="0">
                  <a:latin typeface="Calibri" panose="020F0502020204030204" pitchFamily="34" charset="0"/>
                </a:rPr>
                <a:t>]</a:t>
              </a:r>
            </a:p>
          </p:txBody>
        </p:sp>
      </p:grpSp>
      <p:sp>
        <p:nvSpPr>
          <p:cNvPr id="100" name="Text Box 39">
            <a:extLst>
              <a:ext uri="{FF2B5EF4-FFF2-40B4-BE49-F238E27FC236}">
                <a16:creationId xmlns:a16="http://schemas.microsoft.com/office/drawing/2014/main" id="{27A3C946-E6DA-DD39-0004-33EAC15F5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63263" y="4238354"/>
            <a:ext cx="404278" cy="461665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24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</a:t>
            </a:r>
            <a:endParaRPr lang="en-US" altLang="pt-BR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" name="Text Box 38">
            <a:extLst>
              <a:ext uri="{FF2B5EF4-FFF2-40B4-BE49-F238E27FC236}">
                <a16:creationId xmlns:a16="http://schemas.microsoft.com/office/drawing/2014/main" id="{73B71E09-607F-96B8-CCFE-DD547708CE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6100" y="5610242"/>
            <a:ext cx="301686" cy="369332"/>
          </a:xfrm>
          <a:prstGeom prst="rect">
            <a:avLst/>
          </a:prstGeom>
          <a:solidFill>
            <a:srgbClr val="FFFFCC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endParaRPr lang="en-US" altLang="pt-BR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3" name="Text Box 38">
            <a:extLst>
              <a:ext uri="{FF2B5EF4-FFF2-40B4-BE49-F238E27FC236}">
                <a16:creationId xmlns:a16="http://schemas.microsoft.com/office/drawing/2014/main" id="{C9BC4503-DB75-A708-CDE2-55137738FB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8169" y="2598940"/>
            <a:ext cx="301686" cy="369332"/>
          </a:xfrm>
          <a:prstGeom prst="rect">
            <a:avLst/>
          </a:prstGeom>
          <a:solidFill>
            <a:srgbClr val="FFFFCC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" name="Line 43">
            <a:extLst>
              <a:ext uri="{FF2B5EF4-FFF2-40B4-BE49-F238E27FC236}">
                <a16:creationId xmlns:a16="http://schemas.microsoft.com/office/drawing/2014/main" id="{A4705179-2E6A-15AE-5E0D-77C4D9F0140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12117" y="3820614"/>
            <a:ext cx="1066653" cy="1117841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" name="Line 43">
            <a:extLst>
              <a:ext uri="{FF2B5EF4-FFF2-40B4-BE49-F238E27FC236}">
                <a16:creationId xmlns:a16="http://schemas.microsoft.com/office/drawing/2014/main" id="{5563CB26-89F4-DE57-220F-4FB12A2B0FB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50898" y="3545771"/>
            <a:ext cx="2391168" cy="12850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6267CD35-DBA5-43A7-88FC-01E5F0A19E5F}"/>
              </a:ext>
            </a:extLst>
          </p:cNvPr>
          <p:cNvSpPr/>
          <p:nvPr/>
        </p:nvSpPr>
        <p:spPr>
          <a:xfrm>
            <a:off x="7557829" y="3087037"/>
            <a:ext cx="704321" cy="679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" name="AutoShape 8">
            <a:extLst>
              <a:ext uri="{FF2B5EF4-FFF2-40B4-BE49-F238E27FC236}">
                <a16:creationId xmlns:a16="http://schemas.microsoft.com/office/drawing/2014/main" id="{73B825C9-0D46-F30E-F1BD-E8CE98FA1DFA}"/>
              </a:ext>
            </a:extLst>
          </p:cNvPr>
          <p:cNvCxnSpPr>
            <a:cxnSpLocks noChangeShapeType="1"/>
            <a:stCxn id="6" idx="6"/>
            <a:endCxn id="65" idx="2"/>
          </p:cNvCxnSpPr>
          <p:nvPr/>
        </p:nvCxnSpPr>
        <p:spPr bwMode="auto">
          <a:xfrm flipV="1">
            <a:off x="8262150" y="3419281"/>
            <a:ext cx="2525061" cy="7356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8">
            <a:extLst>
              <a:ext uri="{FF2B5EF4-FFF2-40B4-BE49-F238E27FC236}">
                <a16:creationId xmlns:a16="http://schemas.microsoft.com/office/drawing/2014/main" id="{44D9BCAA-F203-D301-2350-9E2FB3AD561F}"/>
              </a:ext>
            </a:extLst>
          </p:cNvPr>
          <p:cNvCxnSpPr>
            <a:cxnSpLocks noChangeShapeType="1"/>
            <a:stCxn id="6" idx="5"/>
            <a:endCxn id="75" idx="1"/>
          </p:cNvCxnSpPr>
          <p:nvPr/>
        </p:nvCxnSpPr>
        <p:spPr bwMode="auto">
          <a:xfrm>
            <a:off x="8159005" y="3666770"/>
            <a:ext cx="1175051" cy="1210372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07892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9C3097-CDFA-6D6F-8E99-5362D672C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aixaDeTexto 56">
            <a:extLst>
              <a:ext uri="{FF2B5EF4-FFF2-40B4-BE49-F238E27FC236}">
                <a16:creationId xmlns:a16="http://schemas.microsoft.com/office/drawing/2014/main" id="{755828E2-AE1A-863E-DF0A-377E8D032549}"/>
              </a:ext>
            </a:extLst>
          </p:cNvPr>
          <p:cNvSpPr txBox="1"/>
          <p:nvPr/>
        </p:nvSpPr>
        <p:spPr>
          <a:xfrm>
            <a:off x="-32873" y="1148358"/>
            <a:ext cx="7967662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latin typeface="Courier New "/>
              </a:rPr>
              <a:t>void</a:t>
            </a:r>
            <a:r>
              <a:rPr lang="pt-BR" sz="1600" b="1" dirty="0">
                <a:latin typeface="Courier New "/>
              </a:rPr>
              <a:t> DIJKSTRA(</a:t>
            </a:r>
            <a:r>
              <a:rPr lang="pt-BR" sz="1600" b="1" dirty="0" err="1">
                <a:latin typeface="Courier New "/>
              </a:rPr>
              <a:t>Graph</a:t>
            </a:r>
            <a:r>
              <a:rPr lang="pt-BR" sz="1600" b="1" dirty="0">
                <a:latin typeface="Courier New "/>
              </a:rPr>
              <a:t> G,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s, </a:t>
            </a:r>
            <a:r>
              <a:rPr lang="pt-BR" sz="1600" b="1" dirty="0" err="1">
                <a:latin typeface="Courier New "/>
              </a:rPr>
              <a:t>vertex</a:t>
            </a:r>
            <a:r>
              <a:rPr lang="pt-BR" sz="1600" b="1" dirty="0">
                <a:latin typeface="Courier New "/>
              </a:rPr>
              <a:t> *</a:t>
            </a:r>
            <a:r>
              <a:rPr lang="pt-BR" sz="1600" b="1" dirty="0" err="1">
                <a:latin typeface="Courier New "/>
              </a:rPr>
              <a:t>pa</a:t>
            </a:r>
            <a:r>
              <a:rPr lang="pt-BR" sz="1600" b="1" dirty="0">
                <a:latin typeface="Courier New "/>
              </a:rPr>
              <a:t>, </a:t>
            </a:r>
            <a:r>
              <a:rPr lang="pt-BR" sz="1600" b="1" dirty="0" err="1">
                <a:latin typeface="Courier New "/>
              </a:rPr>
              <a:t>int</a:t>
            </a:r>
            <a:r>
              <a:rPr lang="pt-BR" sz="1600" b="1" dirty="0">
                <a:latin typeface="Courier New "/>
              </a:rPr>
              <a:t> *dist) {</a:t>
            </a:r>
          </a:p>
          <a:p>
            <a:r>
              <a:rPr lang="pt-BR" sz="1600" b="1" dirty="0"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bool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mature[MAX_VERTICES];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[v] = -1;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mature[v] = false;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dist[v] = INT_MAX;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[s] = s;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dist[s] = 0;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PQinit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(G-&gt;V);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for (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 v = 0; v &lt; G-&gt;V; ++v) {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chemeClr val="tx1"/>
                </a:solidFill>
                <a:latin typeface="Courier New "/>
              </a:rPr>
              <a:t>PQinsert</a:t>
            </a:r>
            <a:r>
              <a:rPr lang="pt-BR" sz="1600" b="1" dirty="0">
                <a:solidFill>
                  <a:schemeClr val="tx1"/>
                </a:solidFill>
                <a:latin typeface="Courier New "/>
              </a:rPr>
              <a:t>(v, dist);</a:t>
            </a:r>
          </a:p>
          <a:p>
            <a:r>
              <a:rPr lang="pt-BR" sz="1600" b="1" dirty="0">
                <a:solidFill>
                  <a:schemeClr val="tx1"/>
                </a:solidFill>
                <a:latin typeface="Courier New "/>
              </a:rPr>
              <a:t>  }</a:t>
            </a:r>
          </a:p>
          <a:p>
            <a:endParaRPr lang="pt-BR" sz="1600" b="1" dirty="0">
              <a:latin typeface="Courier New "/>
            </a:endParaRPr>
          </a:p>
          <a:p>
            <a:r>
              <a:rPr lang="pt-BR" sz="1600" b="1" dirty="0">
                <a:latin typeface="Courier New "/>
              </a:rPr>
              <a:t>  while (!</a:t>
            </a:r>
            <a:r>
              <a:rPr lang="pt-BR" sz="1600" b="1" dirty="0" err="1">
                <a:latin typeface="Courier New "/>
              </a:rPr>
              <a:t>PQempty</a:t>
            </a:r>
            <a:r>
              <a:rPr lang="pt-BR" sz="1600" b="1" dirty="0">
                <a:latin typeface="Courier New "/>
              </a:rPr>
              <a:t>()) 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vertex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y =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PQdelmin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(dist);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//D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== INT_MAX) break;</a:t>
            </a:r>
          </a:p>
          <a:p>
            <a:endParaRPr lang="pt-BR" sz="1600" b="1" dirty="0">
              <a:solidFill>
                <a:srgbClr val="00B0F0"/>
              </a:solidFill>
              <a:latin typeface="Courier New "/>
            </a:endParaRPr>
          </a:p>
          <a:p>
            <a:pPr>
              <a:lnSpc>
                <a:spcPct val="80000"/>
              </a:lnSpc>
              <a:buFontTx/>
              <a:buNone/>
              <a:tabLst>
                <a:tab pos="860425" algn="l"/>
                <a:tab pos="1143000" algn="l"/>
                <a:tab pos="1431925" algn="l"/>
                <a:tab pos="1774825" algn="l"/>
                <a:tab pos="2743200" algn="l"/>
              </a:tabLst>
            </a:pP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 Atualização de dist[] e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[]   - </a:t>
            </a:r>
            <a:r>
              <a:rPr lang="en-US" altLang="pt-BR" sz="1600" b="1" dirty="0">
                <a:solidFill>
                  <a:srgbClr val="008000"/>
                </a:solidFill>
              </a:rPr>
              <a:t>C, E, F, G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for (link a = G-&gt;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adj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[y]; a != NULL; a = a-&gt;next){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(mature[a-&gt;w]) continue;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if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(dist[y] + a-&gt;c &lt; dist[a-&gt;w]) {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C’s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cost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 =1+2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dist[a-&gt;w] = dist[y] + a-&gt;c;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E’s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cost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 =1+2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PQdec(a-&gt;w, dist);          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F´s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cost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 =1+8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    </a:t>
            </a:r>
            <a:r>
              <a:rPr lang="pt-BR" sz="1600" b="1" dirty="0" err="1">
                <a:solidFill>
                  <a:srgbClr val="00B0F0"/>
                </a:solidFill>
                <a:latin typeface="Courier New "/>
              </a:rPr>
              <a:t>pa</a:t>
            </a:r>
            <a:r>
              <a:rPr lang="pt-BR" sz="1600" b="1" dirty="0">
                <a:solidFill>
                  <a:srgbClr val="00B0F0"/>
                </a:solidFill>
                <a:latin typeface="Courier New "/>
              </a:rPr>
              <a:t>[a-&gt;w] = y;                 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//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G´s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 </a:t>
            </a:r>
            <a:r>
              <a:rPr lang="pt-BR" sz="1600" b="1" dirty="0" err="1">
                <a:solidFill>
                  <a:srgbClr val="008000"/>
                </a:solidFill>
                <a:latin typeface="Courier New "/>
              </a:rPr>
              <a:t>cost</a:t>
            </a:r>
            <a:r>
              <a:rPr lang="pt-BR" sz="1600" b="1" dirty="0">
                <a:solidFill>
                  <a:srgbClr val="008000"/>
                </a:solidFill>
                <a:latin typeface="Courier New "/>
              </a:rPr>
              <a:t> =1+4</a:t>
            </a:r>
          </a:p>
          <a:p>
            <a:r>
              <a:rPr lang="pt-BR" sz="1600" b="1" dirty="0">
                <a:solidFill>
                  <a:srgbClr val="00B0F0"/>
                </a:solidFill>
                <a:latin typeface="Courier New "/>
              </a:rPr>
              <a:t>          }</a:t>
            </a:r>
          </a:p>
          <a:p>
            <a:r>
              <a:rPr lang="pt-BR" sz="1600" b="1" dirty="0">
                <a:latin typeface="Courier New "/>
              </a:rPr>
              <a:t>      }</a:t>
            </a:r>
          </a:p>
          <a:p>
            <a:r>
              <a:rPr lang="pt-BR" sz="1600" b="1" dirty="0">
                <a:latin typeface="Courier New "/>
              </a:rPr>
              <a:t>      mature[y] = true;</a:t>
            </a:r>
          </a:p>
          <a:p>
            <a:r>
              <a:rPr lang="pt-BR" sz="1600" b="1" dirty="0">
                <a:latin typeface="Courier New "/>
              </a:rPr>
              <a:t>  }</a:t>
            </a:r>
          </a:p>
          <a:p>
            <a:r>
              <a:rPr lang="pt-BR" sz="1600" b="1" dirty="0">
                <a:latin typeface="Courier New "/>
              </a:rPr>
              <a:t>  PQfree();</a:t>
            </a:r>
          </a:p>
          <a:p>
            <a:r>
              <a:rPr lang="pt-BR" sz="1600" b="1" dirty="0">
                <a:latin typeface="Courier New "/>
              </a:rPr>
              <a:t>}</a:t>
            </a:r>
          </a:p>
        </p:txBody>
      </p: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CB03DE68-FFF0-CE0D-B36C-7B3C49C878F8}"/>
              </a:ext>
            </a:extLst>
          </p:cNvPr>
          <p:cNvGrpSpPr/>
          <p:nvPr/>
        </p:nvGrpSpPr>
        <p:grpSpPr>
          <a:xfrm>
            <a:off x="5991841" y="2468875"/>
            <a:ext cx="6953287" cy="6022484"/>
            <a:chOff x="4038600" y="2027237"/>
            <a:chExt cx="4419600" cy="4054013"/>
          </a:xfrm>
        </p:grpSpPr>
        <p:sp>
          <p:nvSpPr>
            <p:cNvPr id="59" name="Oval 3">
              <a:extLst>
                <a:ext uri="{FF2B5EF4-FFF2-40B4-BE49-F238E27FC236}">
                  <a16:creationId xmlns:a16="http://schemas.microsoft.com/office/drawing/2014/main" id="{10C7DB83-69DE-CAD2-3E12-E5030D4F3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2438399"/>
              <a:ext cx="457200" cy="457200"/>
            </a:xfrm>
            <a:prstGeom prst="ellipse">
              <a:avLst/>
            </a:prstGeom>
            <a:gradFill>
              <a:gsLst>
                <a:gs pos="0">
                  <a:srgbClr val="00B050"/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rgbClr val="00B050"/>
                </a:gs>
              </a:gsLst>
              <a:lin ang="5400000" scaled="1"/>
            </a:gradFill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A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0" name="Oval 4">
              <a:extLst>
                <a:ext uri="{FF2B5EF4-FFF2-40B4-BE49-F238E27FC236}">
                  <a16:creationId xmlns:a16="http://schemas.microsoft.com/office/drawing/2014/main" id="{14CBD81C-394B-F94F-4871-800436EB7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G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1" name="Oval 5">
              <a:extLst>
                <a:ext uri="{FF2B5EF4-FFF2-40B4-BE49-F238E27FC236}">
                  <a16:creationId xmlns:a16="http://schemas.microsoft.com/office/drawing/2014/main" id="{E1F80274-5B50-0C13-34D5-4E0A948234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29200" y="4724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F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2" name="AutoShape 6">
              <a:extLst>
                <a:ext uri="{FF2B5EF4-FFF2-40B4-BE49-F238E27FC236}">
                  <a16:creationId xmlns:a16="http://schemas.microsoft.com/office/drawing/2014/main" id="{BB7B04F9-EA6C-C0E1-25EB-77E86D82A7D7}"/>
                </a:ext>
              </a:extLst>
            </p:cNvPr>
            <p:cNvCxnSpPr>
              <a:cxnSpLocks noChangeShapeType="1"/>
              <a:stCxn id="60" idx="2"/>
              <a:endCxn id="61" idx="6"/>
            </p:cNvCxnSpPr>
            <p:nvPr/>
          </p:nvCxnSpPr>
          <p:spPr bwMode="auto">
            <a:xfrm flipH="1">
              <a:off x="5486400" y="4952997"/>
              <a:ext cx="1600200" cy="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5" name="Oval 9">
              <a:extLst>
                <a:ext uri="{FF2B5EF4-FFF2-40B4-BE49-F238E27FC236}">
                  <a16:creationId xmlns:a16="http://schemas.microsoft.com/office/drawing/2014/main" id="{C3C81D59-EDB2-6122-B001-FAC09F293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6600" y="2438399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B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66" name="Oval 10">
              <a:extLst>
                <a:ext uri="{FF2B5EF4-FFF2-40B4-BE49-F238E27FC236}">
                  <a16:creationId xmlns:a16="http://schemas.microsoft.com/office/drawing/2014/main" id="{07A84FB5-3872-BBED-B021-1BA113F1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1000" y="3581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E</a:t>
              </a:r>
              <a:endParaRPr lang="en-US" altLang="pt-BR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68" name="AutoShape 12">
              <a:extLst>
                <a:ext uri="{FF2B5EF4-FFF2-40B4-BE49-F238E27FC236}">
                  <a16:creationId xmlns:a16="http://schemas.microsoft.com/office/drawing/2014/main" id="{DE4ADB33-A06B-088A-FD67-723B2F5584CA}"/>
                </a:ext>
              </a:extLst>
            </p:cNvPr>
            <p:cNvCxnSpPr>
              <a:cxnSpLocks noChangeShapeType="1"/>
              <a:stCxn id="66" idx="1"/>
              <a:endCxn id="65" idx="5"/>
            </p:cNvCxnSpPr>
            <p:nvPr/>
          </p:nvCxnSpPr>
          <p:spPr bwMode="auto">
            <a:xfrm flipH="1" flipV="1">
              <a:off x="7477125" y="2828923"/>
              <a:ext cx="5905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9" name="AutoShape 13">
              <a:extLst>
                <a:ext uri="{FF2B5EF4-FFF2-40B4-BE49-F238E27FC236}">
                  <a16:creationId xmlns:a16="http://schemas.microsoft.com/office/drawing/2014/main" id="{137348F3-5010-B9D4-0A97-9AF0A531BEBF}"/>
                </a:ext>
              </a:extLst>
            </p:cNvPr>
            <p:cNvCxnSpPr>
              <a:cxnSpLocks noChangeShapeType="1"/>
              <a:stCxn id="60" idx="7"/>
              <a:endCxn id="66" idx="3"/>
            </p:cNvCxnSpPr>
            <p:nvPr/>
          </p:nvCxnSpPr>
          <p:spPr bwMode="auto">
            <a:xfrm flipV="1">
              <a:off x="7477125" y="3971923"/>
              <a:ext cx="5905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1" name="AutoShape 15">
              <a:extLst>
                <a:ext uri="{FF2B5EF4-FFF2-40B4-BE49-F238E27FC236}">
                  <a16:creationId xmlns:a16="http://schemas.microsoft.com/office/drawing/2014/main" id="{3A20F22E-DCCF-9A66-344F-45C6E38C8039}"/>
                </a:ext>
              </a:extLst>
            </p:cNvPr>
            <p:cNvCxnSpPr>
              <a:cxnSpLocks noChangeShapeType="1"/>
              <a:stCxn id="65" idx="3"/>
              <a:endCxn id="75" idx="7"/>
            </p:cNvCxnSpPr>
            <p:nvPr/>
          </p:nvCxnSpPr>
          <p:spPr bwMode="auto">
            <a:xfrm flipH="1">
              <a:off x="64865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2" name="Oval 16">
              <a:extLst>
                <a:ext uri="{FF2B5EF4-FFF2-40B4-BE49-F238E27FC236}">
                  <a16:creationId xmlns:a16="http://schemas.microsoft.com/office/drawing/2014/main" id="{1504F85F-461A-FA8D-E7B0-433B10FD1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8600" y="3581398"/>
              <a:ext cx="457200" cy="457200"/>
            </a:xfrm>
            <a:prstGeom prst="ellipse">
              <a:avLst/>
            </a:prstGeom>
            <a:noFill/>
            <a:ln w="952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C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3" name="AutoShape 17">
              <a:extLst>
                <a:ext uri="{FF2B5EF4-FFF2-40B4-BE49-F238E27FC236}">
                  <a16:creationId xmlns:a16="http://schemas.microsoft.com/office/drawing/2014/main" id="{91BC015E-E925-A41B-2C76-413F49856D13}"/>
                </a:ext>
              </a:extLst>
            </p:cNvPr>
            <p:cNvCxnSpPr>
              <a:cxnSpLocks noChangeShapeType="1"/>
              <a:stCxn id="72" idx="7"/>
              <a:endCxn id="59" idx="3"/>
            </p:cNvCxnSpPr>
            <p:nvPr/>
          </p:nvCxnSpPr>
          <p:spPr bwMode="auto">
            <a:xfrm flipV="1">
              <a:off x="4429125" y="2828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4" name="AutoShape 18">
              <a:extLst>
                <a:ext uri="{FF2B5EF4-FFF2-40B4-BE49-F238E27FC236}">
                  <a16:creationId xmlns:a16="http://schemas.microsoft.com/office/drawing/2014/main" id="{528619CF-0421-062A-0591-4AB43E7D47A2}"/>
                </a:ext>
              </a:extLst>
            </p:cNvPr>
            <p:cNvCxnSpPr>
              <a:cxnSpLocks noChangeShapeType="1"/>
              <a:stCxn id="61" idx="1"/>
              <a:endCxn id="72" idx="5"/>
            </p:cNvCxnSpPr>
            <p:nvPr/>
          </p:nvCxnSpPr>
          <p:spPr bwMode="auto">
            <a:xfrm flipH="1" flipV="1">
              <a:off x="4429125" y="3971923"/>
              <a:ext cx="666750" cy="819150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5" name="Oval 19">
              <a:extLst>
                <a:ext uri="{FF2B5EF4-FFF2-40B4-BE49-F238E27FC236}">
                  <a16:creationId xmlns:a16="http://schemas.microsoft.com/office/drawing/2014/main" id="{012CC539-CC53-86B2-C6B9-0D9CD442C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6000" y="3581398"/>
              <a:ext cx="457200" cy="457200"/>
            </a:xfrm>
            <a:prstGeom prst="ellipse">
              <a:avLst/>
            </a:prstGeom>
            <a:solidFill>
              <a:srgbClr val="00B050"/>
            </a:solidFill>
            <a:ln w="9525">
              <a:solidFill>
                <a:srgbClr val="0000FF"/>
              </a:solidFill>
              <a:round/>
              <a:headEnd/>
              <a:tailEnd/>
            </a:ln>
          </p:spPr>
          <p:txBody>
            <a:bodyPr wrap="none" anchor="ctr"/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pt-BR" sz="32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D</a:t>
              </a:r>
              <a:endParaRPr lang="en-US" altLang="pt-BR" sz="3200" baseline="-250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cxnSp>
          <p:nvCxnSpPr>
            <p:cNvPr id="76" name="AutoShape 20">
              <a:extLst>
                <a:ext uri="{FF2B5EF4-FFF2-40B4-BE49-F238E27FC236}">
                  <a16:creationId xmlns:a16="http://schemas.microsoft.com/office/drawing/2014/main" id="{C2C5E636-8266-7DDF-7ED7-E6CE925CFA34}"/>
                </a:ext>
              </a:extLst>
            </p:cNvPr>
            <p:cNvCxnSpPr>
              <a:cxnSpLocks noChangeShapeType="1"/>
              <a:stCxn id="65" idx="2"/>
              <a:endCxn id="6" idx="6"/>
            </p:cNvCxnSpPr>
            <p:nvPr/>
          </p:nvCxnSpPr>
          <p:spPr bwMode="auto">
            <a:xfrm flipH="1">
              <a:off x="5481638" y="2666999"/>
              <a:ext cx="1604962" cy="495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7" name="AutoShape 21">
              <a:extLst>
                <a:ext uri="{FF2B5EF4-FFF2-40B4-BE49-F238E27FC236}">
                  <a16:creationId xmlns:a16="http://schemas.microsoft.com/office/drawing/2014/main" id="{67C5A457-A558-431D-44F2-1A2E6BF24E52}"/>
                </a:ext>
              </a:extLst>
            </p:cNvPr>
            <p:cNvCxnSpPr>
              <a:cxnSpLocks noChangeShapeType="1"/>
              <a:stCxn id="8" idx="1"/>
              <a:endCxn id="6" idx="5"/>
            </p:cNvCxnSpPr>
            <p:nvPr/>
          </p:nvCxnSpPr>
          <p:spPr bwMode="auto">
            <a:xfrm flipH="1" flipV="1">
              <a:off x="5416078" y="2833596"/>
              <a:ext cx="755008" cy="80980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8" name="Text Box 22">
              <a:extLst>
                <a:ext uri="{FF2B5EF4-FFF2-40B4-BE49-F238E27FC236}">
                  <a16:creationId xmlns:a16="http://schemas.microsoft.com/office/drawing/2014/main" id="{486E13DA-CF67-400B-96EB-9EC5179F5A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3888" y="3080813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79" name="Text Box 23">
              <a:extLst>
                <a:ext uri="{FF2B5EF4-FFF2-40B4-BE49-F238E27FC236}">
                  <a16:creationId xmlns:a16="http://schemas.microsoft.com/office/drawing/2014/main" id="{8A5BCFC9-D8FC-A4BF-71F3-B152B7E260F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45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0" name="Text Box 24">
              <a:extLst>
                <a:ext uri="{FF2B5EF4-FFF2-40B4-BE49-F238E27FC236}">
                  <a16:creationId xmlns:a16="http://schemas.microsoft.com/office/drawing/2014/main" id="{2103440C-4F02-F0E5-5706-75C95F7035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63160" y="2371090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1" name="Text Box 25">
              <a:extLst>
                <a:ext uri="{FF2B5EF4-FFF2-40B4-BE49-F238E27FC236}">
                  <a16:creationId xmlns:a16="http://schemas.microsoft.com/office/drawing/2014/main" id="{FF8EFF5B-6E01-E208-EA1E-EC2BF9F783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76852" y="2943495"/>
              <a:ext cx="282436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10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2" name="Text Box 26">
              <a:extLst>
                <a:ext uri="{FF2B5EF4-FFF2-40B4-BE49-F238E27FC236}">
                  <a16:creationId xmlns:a16="http://schemas.microsoft.com/office/drawing/2014/main" id="{FD8F8389-53A1-822E-2138-E9FE302639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99238" y="306652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3</a:t>
              </a:r>
            </a:p>
          </p:txBody>
        </p:sp>
        <p:sp>
          <p:nvSpPr>
            <p:cNvPr id="83" name="Text Box 27">
              <a:extLst>
                <a:ext uri="{FF2B5EF4-FFF2-40B4-BE49-F238E27FC236}">
                  <a16:creationId xmlns:a16="http://schemas.microsoft.com/office/drawing/2014/main" id="{181CCD26-62A9-46AA-AB1F-FEB41881F6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486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6</a:t>
              </a:r>
            </a:p>
          </p:txBody>
        </p:sp>
        <p:sp>
          <p:nvSpPr>
            <p:cNvPr id="84" name="Text Box 28">
              <a:extLst>
                <a:ext uri="{FF2B5EF4-FFF2-40B4-BE49-F238E27FC236}">
                  <a16:creationId xmlns:a16="http://schemas.microsoft.com/office/drawing/2014/main" id="{D3EE5294-C84A-F034-B128-788C98E336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58000" y="422381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4</a:t>
              </a:r>
              <a:endParaRPr lang="en-US" altLang="pt-BR" sz="11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5" name="Text Box 29">
              <a:extLst>
                <a:ext uri="{FF2B5EF4-FFF2-40B4-BE49-F238E27FC236}">
                  <a16:creationId xmlns:a16="http://schemas.microsoft.com/office/drawing/2014/main" id="{2C6CCB12-ABDC-B6B5-4C49-6D84E6FD76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2800" y="3584051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6" name="Text Box 30">
              <a:extLst>
                <a:ext uri="{FF2B5EF4-FFF2-40B4-BE49-F238E27FC236}">
                  <a16:creationId xmlns:a16="http://schemas.microsoft.com/office/drawing/2014/main" id="{515B6F24-73DF-9043-42A6-93E4F2CC86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3570456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2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7" name="Text Box 31">
              <a:extLst>
                <a:ext uri="{FF2B5EF4-FFF2-40B4-BE49-F238E27FC236}">
                  <a16:creationId xmlns:a16="http://schemas.microsoft.com/office/drawing/2014/main" id="{4842314E-6259-737A-C89B-6E11871B9F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38048" y="4135939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8</a:t>
              </a:r>
              <a:endParaRPr lang="en-US" altLang="pt-BR" sz="24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8" name="Text Box 32">
              <a:extLst>
                <a:ext uri="{FF2B5EF4-FFF2-40B4-BE49-F238E27FC236}">
                  <a16:creationId xmlns:a16="http://schemas.microsoft.com/office/drawing/2014/main" id="{284DDA59-D9FF-8BED-0EE1-C0CC17BEB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8220" y="4199204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5</a:t>
              </a:r>
              <a:endParaRPr lang="en-US" altLang="pt-BR" sz="1200" dirty="0">
                <a:latin typeface="Calibri" panose="020F0502020204030204" pitchFamily="34" charset="0"/>
                <a:ea typeface="ＭＳ Ｐゴシック" panose="020B0600070205080204" pitchFamily="34" charset="-128"/>
              </a:endParaRPr>
            </a:p>
          </p:txBody>
        </p:sp>
        <p:sp>
          <p:nvSpPr>
            <p:cNvPr id="89" name="Text Box 33">
              <a:extLst>
                <a:ext uri="{FF2B5EF4-FFF2-40B4-BE49-F238E27FC236}">
                  <a16:creationId xmlns:a16="http://schemas.microsoft.com/office/drawing/2014/main" id="{A5963A26-7338-1388-FEDE-222F051745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9833" y="4703558"/>
              <a:ext cx="199907" cy="2693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0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1</a:t>
              </a:r>
            </a:p>
          </p:txBody>
        </p:sp>
        <p:sp>
          <p:nvSpPr>
            <p:cNvPr id="90" name="Text Box 34">
              <a:extLst>
                <a:ext uri="{FF2B5EF4-FFF2-40B4-BE49-F238E27FC236}">
                  <a16:creationId xmlns:a16="http://schemas.microsoft.com/office/drawing/2014/main" id="{F6588797-6C2A-607B-D161-6999BA8E8E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2027237"/>
              <a:ext cx="216209" cy="310768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37931725" indent="-37474525" defTabSz="4572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l" eaLnBrk="1" hangingPunct="1"/>
              <a:r>
                <a:rPr lang="en-US" altLang="pt-BR" sz="2400" dirty="0">
                  <a:latin typeface="Calibri" panose="020F0502020204030204" pitchFamily="34" charset="0"/>
                  <a:ea typeface="ＭＳ Ｐゴシック" panose="020B0600070205080204" pitchFamily="34" charset="-128"/>
                </a:rPr>
                <a:t>0</a:t>
              </a:r>
            </a:p>
          </p:txBody>
        </p:sp>
        <p:sp>
          <p:nvSpPr>
            <p:cNvPr id="98" name="Text Box 47">
              <a:extLst>
                <a:ext uri="{FF2B5EF4-FFF2-40B4-BE49-F238E27FC236}">
                  <a16:creationId xmlns:a16="http://schemas.microsoft.com/office/drawing/2014/main" id="{E40D12B1-0C0C-B482-BE79-29514E70CA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0088" y="5791200"/>
              <a:ext cx="2967211" cy="290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pt-BR" sz="2200" dirty="0">
                  <a:latin typeface="Calibri" panose="020F0502020204030204" pitchFamily="34" charset="0"/>
                </a:rPr>
                <a:t>            </a:t>
              </a:r>
              <a:r>
                <a:rPr lang="en-US" altLang="pt-BR" sz="2200" dirty="0" err="1">
                  <a:latin typeface="Calibri" panose="020F0502020204030204" pitchFamily="34" charset="0"/>
                </a:rPr>
                <a:t>pqueue</a:t>
              </a:r>
              <a:r>
                <a:rPr lang="en-US" altLang="pt-BR" sz="2200" dirty="0">
                  <a:latin typeface="Calibri" panose="020F0502020204030204" pitchFamily="34" charset="0"/>
                </a:rPr>
                <a:t> = [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</a:rPr>
                <a:t>B:</a:t>
              </a:r>
              <a:r>
                <a:rPr lang="en-US" altLang="pt-BR" sz="2200" b="1" dirty="0">
                  <a:solidFill>
                    <a:schemeClr val="tx1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2</a:t>
              </a:r>
              <a:r>
                <a:rPr lang="en-US" altLang="pt-BR" sz="2200" dirty="0">
                  <a:latin typeface="Calibri" panose="020F0502020204030204" pitchFamily="34" charset="0"/>
                  <a:sym typeface="Symbol" panose="05050102010706020507" pitchFamily="18" charset="2"/>
                </a:rPr>
                <a:t>, 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C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: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3</a:t>
              </a:r>
              <a:r>
                <a:rPr lang="en-US" altLang="pt-BR" sz="2200" dirty="0">
                  <a:latin typeface="Calibri" panose="020F0502020204030204" pitchFamily="34" charset="0"/>
                  <a:sym typeface="Symbol" panose="05050102010706020507" pitchFamily="18" charset="2"/>
                </a:rPr>
                <a:t>, 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E: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3</a:t>
              </a:r>
              <a:r>
                <a:rPr lang="en-US" altLang="pt-BR" sz="2200" dirty="0">
                  <a:latin typeface="Calibri" panose="020F0502020204030204" pitchFamily="34" charset="0"/>
                  <a:sym typeface="Symbol" panose="05050102010706020507" pitchFamily="18" charset="2"/>
                </a:rPr>
                <a:t>, 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G: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5</a:t>
              </a:r>
              <a:r>
                <a:rPr lang="en-US" altLang="pt-BR" sz="2200" dirty="0">
                  <a:latin typeface="Calibri" panose="020F0502020204030204" pitchFamily="34" charset="0"/>
                  <a:sym typeface="Symbol" panose="05050102010706020507" pitchFamily="18" charset="2"/>
                </a:rPr>
                <a:t>, 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F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</a:rPr>
                <a:t>:</a:t>
              </a:r>
              <a:r>
                <a:rPr lang="en-US" altLang="pt-BR" sz="2200" b="1" dirty="0">
                  <a:solidFill>
                    <a:schemeClr val="accent2"/>
                  </a:solidFill>
                  <a:latin typeface="Calibri" panose="020F0502020204030204" pitchFamily="34" charset="0"/>
                  <a:sym typeface="Symbol" panose="05050102010706020507" pitchFamily="18" charset="2"/>
                </a:rPr>
                <a:t>9</a:t>
              </a:r>
              <a:r>
                <a:rPr lang="en-US" altLang="pt-BR" sz="2200" dirty="0">
                  <a:latin typeface="Calibri" panose="020F0502020204030204" pitchFamily="34" charset="0"/>
                </a:rPr>
                <a:t>]</a:t>
              </a:r>
            </a:p>
          </p:txBody>
        </p:sp>
      </p:grpSp>
      <p:sp>
        <p:nvSpPr>
          <p:cNvPr id="4" name="Line 43">
            <a:extLst>
              <a:ext uri="{FF2B5EF4-FFF2-40B4-BE49-F238E27FC236}">
                <a16:creationId xmlns:a16="http://schemas.microsoft.com/office/drawing/2014/main" id="{5BA8B7DF-4F84-50B7-5563-9846E88398F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112114" y="3820613"/>
            <a:ext cx="1093936" cy="1083764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5" name="Line 43">
            <a:extLst>
              <a:ext uri="{FF2B5EF4-FFF2-40B4-BE49-F238E27FC236}">
                <a16:creationId xmlns:a16="http://schemas.microsoft.com/office/drawing/2014/main" id="{8024D116-566F-0BF5-F0E5-D8D3041DDE3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332842" y="3545771"/>
            <a:ext cx="2409224" cy="215"/>
          </a:xfrm>
          <a:prstGeom prst="line">
            <a:avLst/>
          </a:prstGeom>
          <a:noFill/>
          <a:ln w="28575">
            <a:solidFill>
              <a:srgbClr val="C0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B3A9FC0-9F96-1971-C68F-4997507D991A}"/>
              </a:ext>
            </a:extLst>
          </p:cNvPr>
          <p:cNvSpPr/>
          <p:nvPr/>
        </p:nvSpPr>
        <p:spPr>
          <a:xfrm>
            <a:off x="7557829" y="3087037"/>
            <a:ext cx="704321" cy="679199"/>
          </a:xfrm>
          <a:prstGeom prst="ellips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7" name="AutoShape 8">
            <a:extLst>
              <a:ext uri="{FF2B5EF4-FFF2-40B4-BE49-F238E27FC236}">
                <a16:creationId xmlns:a16="http://schemas.microsoft.com/office/drawing/2014/main" id="{672ABAD9-7D63-084F-76CA-C8CF6BFF1ADF}"/>
              </a:ext>
            </a:extLst>
          </p:cNvPr>
          <p:cNvCxnSpPr>
            <a:cxnSpLocks noChangeShapeType="1"/>
            <a:stCxn id="8" idx="5"/>
            <a:endCxn id="60" idx="1"/>
          </p:cNvCxnSpPr>
          <p:nvPr/>
        </p:nvCxnSpPr>
        <p:spPr bwMode="auto">
          <a:xfrm>
            <a:off x="9844878" y="5350051"/>
            <a:ext cx="1047673" cy="1225087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" name="AutoShape 8">
            <a:extLst>
              <a:ext uri="{FF2B5EF4-FFF2-40B4-BE49-F238E27FC236}">
                <a16:creationId xmlns:a16="http://schemas.microsoft.com/office/drawing/2014/main" id="{424C1708-5D0D-FA2D-F3C7-7FB996268E96}"/>
              </a:ext>
            </a:extLst>
          </p:cNvPr>
          <p:cNvCxnSpPr>
            <a:cxnSpLocks noChangeShapeType="1"/>
            <a:stCxn id="8" idx="3"/>
            <a:endCxn id="61" idx="7"/>
          </p:cNvCxnSpPr>
          <p:nvPr/>
        </p:nvCxnSpPr>
        <p:spPr bwMode="auto">
          <a:xfrm flipH="1">
            <a:off x="8164302" y="5350051"/>
            <a:ext cx="1182545" cy="1225087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Elipse 7">
            <a:extLst>
              <a:ext uri="{FF2B5EF4-FFF2-40B4-BE49-F238E27FC236}">
                <a16:creationId xmlns:a16="http://schemas.microsoft.com/office/drawing/2014/main" id="{ADF6A10F-2F7E-A7EE-9682-0F1AEF28E78E}"/>
              </a:ext>
            </a:extLst>
          </p:cNvPr>
          <p:cNvSpPr/>
          <p:nvPr/>
        </p:nvSpPr>
        <p:spPr>
          <a:xfrm>
            <a:off x="9243702" y="4770318"/>
            <a:ext cx="704321" cy="6791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 Box 38">
            <a:extLst>
              <a:ext uri="{FF2B5EF4-FFF2-40B4-BE49-F238E27FC236}">
                <a16:creationId xmlns:a16="http://schemas.microsoft.com/office/drawing/2014/main" id="{772F3273-7799-5363-3A66-41CDE0EF52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5222" y="4879472"/>
            <a:ext cx="301686" cy="369332"/>
          </a:xfrm>
          <a:prstGeom prst="rect">
            <a:avLst/>
          </a:prstGeom>
          <a:solidFill>
            <a:srgbClr val="FFFFCC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" name="Text Box 38">
            <a:extLst>
              <a:ext uri="{FF2B5EF4-FFF2-40B4-BE49-F238E27FC236}">
                <a16:creationId xmlns:a16="http://schemas.microsoft.com/office/drawing/2014/main" id="{0EF68417-635A-41A1-0144-CE7FAC48DE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4632" y="4317861"/>
            <a:ext cx="301686" cy="369332"/>
          </a:xfrm>
          <a:prstGeom prst="rect">
            <a:avLst/>
          </a:prstGeom>
          <a:solidFill>
            <a:srgbClr val="FFFFCC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3</a:t>
            </a:r>
            <a:endParaRPr lang="en-US" altLang="pt-BR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2" name="Text Box 38">
            <a:extLst>
              <a:ext uri="{FF2B5EF4-FFF2-40B4-BE49-F238E27FC236}">
                <a16:creationId xmlns:a16="http://schemas.microsoft.com/office/drawing/2014/main" id="{0248B8A4-1671-23D0-D61F-9A1BA57E9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98169" y="7219596"/>
            <a:ext cx="301686" cy="369332"/>
          </a:xfrm>
          <a:prstGeom prst="rect">
            <a:avLst/>
          </a:prstGeom>
          <a:solidFill>
            <a:srgbClr val="FFFFCC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5</a:t>
            </a:r>
            <a:endParaRPr lang="en-US" altLang="pt-BR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" name="Text Box 38">
            <a:extLst>
              <a:ext uri="{FF2B5EF4-FFF2-40B4-BE49-F238E27FC236}">
                <a16:creationId xmlns:a16="http://schemas.microsoft.com/office/drawing/2014/main" id="{AE057CA8-ECC6-E092-26B9-E7AF8C9AE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83946" y="7215970"/>
            <a:ext cx="301686" cy="369332"/>
          </a:xfrm>
          <a:prstGeom prst="rect">
            <a:avLst/>
          </a:prstGeom>
          <a:solidFill>
            <a:srgbClr val="FFFFCC"/>
          </a:solidFill>
          <a:ln w="15875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9</a:t>
            </a:r>
            <a:endParaRPr lang="en-US" altLang="pt-BR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4" name="Text Box 38">
            <a:extLst>
              <a:ext uri="{FF2B5EF4-FFF2-40B4-BE49-F238E27FC236}">
                <a16:creationId xmlns:a16="http://schemas.microsoft.com/office/drawing/2014/main" id="{D9AEA338-ED9C-9364-E8FA-82BB72770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5045" y="5528807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1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5" name="Text Box 38">
            <a:extLst>
              <a:ext uri="{FF2B5EF4-FFF2-40B4-BE49-F238E27FC236}">
                <a16:creationId xmlns:a16="http://schemas.microsoft.com/office/drawing/2014/main" id="{E113763A-0E7E-F7CE-19C8-9A1567218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78228" y="2610358"/>
            <a:ext cx="301686" cy="369332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37931725" indent="-37474525" defTabSz="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/>
            <a:r>
              <a:rPr lang="en-US" altLang="pt-BR" sz="1800" b="1" dirty="0">
                <a:latin typeface="Calibri" panose="020F0502020204030204" pitchFamily="34" charset="0"/>
                <a:ea typeface="ＭＳ Ｐゴシック" panose="020B0600070205080204" pitchFamily="34" charset="-128"/>
                <a:sym typeface="Symbol" panose="05050102010706020507" pitchFamily="18" charset="2"/>
              </a:rPr>
              <a:t>2</a:t>
            </a:r>
            <a:endParaRPr lang="en-US" altLang="pt-BR" sz="1800" b="1" dirty="0">
              <a:latin typeface="Calibri" panose="020F050202020403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6" name="Line 48">
            <a:extLst>
              <a:ext uri="{FF2B5EF4-FFF2-40B4-BE49-F238E27FC236}">
                <a16:creationId xmlns:a16="http://schemas.microsoft.com/office/drawing/2014/main" id="{B4EDC2FB-9AB9-5049-9E57-535E7DA4A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733626" y="5248804"/>
            <a:ext cx="2445144" cy="2536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0" name="Line 48">
            <a:extLst>
              <a:ext uri="{FF2B5EF4-FFF2-40B4-BE49-F238E27FC236}">
                <a16:creationId xmlns:a16="http://schemas.microsoft.com/office/drawing/2014/main" id="{59AC614E-7C9C-B31A-BC3D-042F7E6BDA0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50898" y="5516460"/>
            <a:ext cx="1040590" cy="1104173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1" name="Line 48">
            <a:extLst>
              <a:ext uri="{FF2B5EF4-FFF2-40B4-BE49-F238E27FC236}">
                <a16:creationId xmlns:a16="http://schemas.microsoft.com/office/drawing/2014/main" id="{5CFB8997-276F-0473-5B5D-CF268C852A9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9794604" y="5498848"/>
            <a:ext cx="947462" cy="1104175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sp>
        <p:nvSpPr>
          <p:cNvPr id="22" name="Line 48">
            <a:extLst>
              <a:ext uri="{FF2B5EF4-FFF2-40B4-BE49-F238E27FC236}">
                <a16:creationId xmlns:a16="http://schemas.microsoft.com/office/drawing/2014/main" id="{17CBBCED-C534-3617-5D4D-A5A4BD1D01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020452" y="5244508"/>
            <a:ext cx="2139746" cy="6417"/>
          </a:xfrm>
          <a:prstGeom prst="line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pt-BR" dirty="0"/>
          </a:p>
        </p:txBody>
      </p:sp>
      <p:cxnSp>
        <p:nvCxnSpPr>
          <p:cNvPr id="33" name="AutoShape 8">
            <a:extLst>
              <a:ext uri="{FF2B5EF4-FFF2-40B4-BE49-F238E27FC236}">
                <a16:creationId xmlns:a16="http://schemas.microsoft.com/office/drawing/2014/main" id="{CE26BFBA-6CDB-7C9A-A11A-2F88735A62F4}"/>
              </a:ext>
            </a:extLst>
          </p:cNvPr>
          <p:cNvCxnSpPr>
            <a:cxnSpLocks noChangeShapeType="1"/>
            <a:stCxn id="8" idx="2"/>
            <a:endCxn id="72" idx="6"/>
          </p:cNvCxnSpPr>
          <p:nvPr/>
        </p:nvCxnSpPr>
        <p:spPr bwMode="auto">
          <a:xfrm flipH="1">
            <a:off x="6711147" y="5109918"/>
            <a:ext cx="2532555" cy="7358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AutoShape 8">
            <a:extLst>
              <a:ext uri="{FF2B5EF4-FFF2-40B4-BE49-F238E27FC236}">
                <a16:creationId xmlns:a16="http://schemas.microsoft.com/office/drawing/2014/main" id="{47D4F005-97A3-9841-57F1-2E6C2D4B59DC}"/>
              </a:ext>
            </a:extLst>
          </p:cNvPr>
          <p:cNvCxnSpPr>
            <a:cxnSpLocks noChangeShapeType="1"/>
            <a:stCxn id="8" idx="6"/>
            <a:endCxn id="66" idx="2"/>
          </p:cNvCxnSpPr>
          <p:nvPr/>
        </p:nvCxnSpPr>
        <p:spPr bwMode="auto">
          <a:xfrm>
            <a:off x="9948023" y="5109918"/>
            <a:ext cx="2277799" cy="7358"/>
          </a:xfrm>
          <a:prstGeom prst="straightConnector1">
            <a:avLst/>
          </a:prstGeom>
          <a:noFill/>
          <a:ln w="28575">
            <a:solidFill>
              <a:schemeClr val="accent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54032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3200</Words>
  <Application>Microsoft Office PowerPoint</Application>
  <PresentationFormat>Personalizar</PresentationFormat>
  <Paragraphs>567</Paragraphs>
  <Slides>18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5" baseType="lpstr">
      <vt:lpstr>Courier New </vt:lpstr>
      <vt:lpstr>Arial</vt:lpstr>
      <vt:lpstr>Calibri</vt:lpstr>
      <vt:lpstr>Arial Narrow</vt:lpstr>
      <vt:lpstr>Carlito</vt:lpstr>
      <vt:lpstr>Symbol</vt:lpstr>
      <vt:lpstr>Office Theme</vt:lpstr>
      <vt:lpstr>Dijkstra’s Algorithm</vt:lpstr>
      <vt:lpstr>Motivação</vt:lpstr>
      <vt:lpstr>Dijkstra’s Algorithm</vt:lpstr>
      <vt:lpstr>Como Funciona?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Dijkstra Pathfinding Visualization in Rome</vt:lpstr>
      <vt:lpstr>Solução com o Algoritmo de Dijkstra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cliente</dc:creator>
  <cp:lastModifiedBy>Alan Diogo</cp:lastModifiedBy>
  <cp:revision>1</cp:revision>
  <dcterms:created xsi:type="dcterms:W3CDTF">2024-09-29T17:30:46Z</dcterms:created>
  <dcterms:modified xsi:type="dcterms:W3CDTF">2024-11-02T21:40:09Z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  <property fmtid="{D5CDD505-2E9C-101B-9397-08002B2CF9AE}" pid="3" name="LastSaved">
    <vt:filetime>2024-09-29T00:00:00Z</vt:filetime>
  </property>
  <property fmtid="{D5CDD505-2E9C-101B-9397-08002B2CF9AE}" pid="4" name="Producer">
    <vt:lpwstr>3-Heights(TM) PDF Security Shell 4.8.25.2 (http://www.pdf-tools.com)</vt:lpwstr>
  </property>
</Properties>
</file>